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90" r:id="rId2"/>
  </p:sldMasterIdLst>
  <p:notesMasterIdLst>
    <p:notesMasterId r:id="rId28"/>
  </p:notesMasterIdLst>
  <p:handoutMasterIdLst>
    <p:handoutMasterId r:id="rId29"/>
  </p:handoutMasterIdLst>
  <p:sldIdLst>
    <p:sldId id="256" r:id="rId3"/>
    <p:sldId id="310" r:id="rId4"/>
    <p:sldId id="258" r:id="rId5"/>
    <p:sldId id="302" r:id="rId6"/>
    <p:sldId id="257" r:id="rId7"/>
    <p:sldId id="307" r:id="rId8"/>
    <p:sldId id="303" r:id="rId9"/>
    <p:sldId id="283" r:id="rId10"/>
    <p:sldId id="262" r:id="rId11"/>
    <p:sldId id="304" r:id="rId12"/>
    <p:sldId id="273" r:id="rId13"/>
    <p:sldId id="306" r:id="rId14"/>
    <p:sldId id="264" r:id="rId15"/>
    <p:sldId id="275" r:id="rId16"/>
    <p:sldId id="274" r:id="rId17"/>
    <p:sldId id="308" r:id="rId18"/>
    <p:sldId id="282" r:id="rId19"/>
    <p:sldId id="288" r:id="rId20"/>
    <p:sldId id="289" r:id="rId21"/>
    <p:sldId id="276" r:id="rId22"/>
    <p:sldId id="305" r:id="rId23"/>
    <p:sldId id="290" r:id="rId24"/>
    <p:sldId id="309" r:id="rId25"/>
    <p:sldId id="268" r:id="rId26"/>
    <p:sldId id="261" r:id="rId27"/>
  </p:sldIdLst>
  <p:sldSz cx="9144000" cy="6858000" type="screen4x3"/>
  <p:notesSz cx="6858000" cy="9144000"/>
  <p:custDataLst>
    <p:tags r:id="rId3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34">
          <p15:clr>
            <a:srgbClr val="A4A3A4"/>
          </p15:clr>
        </p15:guide>
        <p15:guide id="4" orient="horz" pos="4156">
          <p15:clr>
            <a:srgbClr val="A4A3A4"/>
          </p15:clr>
        </p15:guide>
        <p15:guide id="5" orient="horz" pos="3838">
          <p15:clr>
            <a:srgbClr val="A4A3A4"/>
          </p15:clr>
        </p15:guide>
        <p15:guide id="6" orient="horz" pos="2024">
          <p15:clr>
            <a:srgbClr val="A4A3A4"/>
          </p15:clr>
        </p15:guide>
        <p15:guide id="7" orient="horz" pos="935">
          <p15:clr>
            <a:srgbClr val="A4A3A4"/>
          </p15:clr>
        </p15:guide>
        <p15:guide id="8" pos="612">
          <p15:clr>
            <a:srgbClr val="A4A3A4"/>
          </p15:clr>
        </p15:guide>
        <p15:guide id="9" pos="537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425"/>
  </p:normalViewPr>
  <p:slideViewPr>
    <p:cSldViewPr>
      <p:cViewPr>
        <p:scale>
          <a:sx n="123" d="100"/>
          <a:sy n="123" d="100"/>
        </p:scale>
        <p:origin x="848" y="-528"/>
      </p:cViewPr>
      <p:guideLst>
        <p:guide orient="horz" pos="2160"/>
        <p:guide pos="2880"/>
        <p:guide orient="horz" pos="234"/>
        <p:guide orient="horz" pos="4156"/>
        <p:guide orient="horz" pos="3838"/>
        <p:guide orient="horz" pos="2024"/>
        <p:guide orient="horz" pos="935"/>
        <p:guide pos="612"/>
        <p:guide pos="5375"/>
      </p:guideLst>
    </p:cSldViewPr>
  </p:slideViewPr>
  <p:notesTextViewPr>
    <p:cViewPr>
      <p:scale>
        <a:sx n="1" d="1"/>
        <a:sy n="1" d="1"/>
      </p:scale>
      <p:origin x="0" y="0"/>
    </p:cViewPr>
  </p:notesTextViewPr>
  <p:notesViewPr>
    <p:cSldViewPr showGuides="1">
      <p:cViewPr varScale="1">
        <p:scale>
          <a:sx n="81" d="100"/>
          <a:sy n="81" d="100"/>
        </p:scale>
        <p:origin x="-333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tags" Target="tags/tag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448CE7-F071-4276-BE9E-FC0ADCD255DE}" type="datetimeFigureOut">
              <a:rPr lang="de-CH" smtClean="0"/>
              <a:t>07.03.17</a:t>
            </a:fld>
            <a:endParaRPr lang="de-CH"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00F8DF-8381-45BD-846F-C0D2A3AB0D3D}" type="slidenum">
              <a:rPr lang="de-CH" smtClean="0"/>
              <a:t>‹#›</a:t>
            </a:fld>
            <a:endParaRPr lang="de-CH" dirty="0"/>
          </a:p>
        </p:txBody>
      </p:sp>
    </p:spTree>
    <p:extLst>
      <p:ext uri="{BB962C8B-B14F-4D97-AF65-F5344CB8AC3E}">
        <p14:creationId xmlns:p14="http://schemas.microsoft.com/office/powerpoint/2010/main" val="1855867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B6C743-A10E-47C8-BC59-1F4C5357CECD}" type="datetimeFigureOut">
              <a:rPr lang="de-CH" smtClean="0"/>
              <a:t>07.03.17</a:t>
            </a:fld>
            <a:endParaRPr lang="de-CH"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CH" dirty="0" smtClean="0"/>
              <a:t>Click </a:t>
            </a:r>
            <a:r>
              <a:rPr lang="de-CH" dirty="0" err="1" smtClean="0"/>
              <a:t>to</a:t>
            </a:r>
            <a:r>
              <a:rPr lang="de-CH" dirty="0" smtClean="0"/>
              <a:t> </a:t>
            </a:r>
            <a:r>
              <a:rPr lang="de-CH" dirty="0" err="1" smtClean="0"/>
              <a:t>edit</a:t>
            </a:r>
            <a:r>
              <a:rPr lang="de-CH" dirty="0" smtClean="0"/>
              <a:t> Master </a:t>
            </a:r>
            <a:r>
              <a:rPr lang="de-CH" dirty="0" err="1" smtClean="0"/>
              <a:t>text</a:t>
            </a:r>
            <a:r>
              <a:rPr lang="de-CH" dirty="0" smtClean="0"/>
              <a:t> </a:t>
            </a:r>
            <a:r>
              <a:rPr lang="de-CH" dirty="0" err="1" smtClean="0"/>
              <a:t>styles</a:t>
            </a:r>
            <a:endParaRPr lang="de-CH" dirty="0" smtClean="0"/>
          </a:p>
          <a:p>
            <a:pPr lvl="1"/>
            <a:r>
              <a:rPr lang="de-CH" dirty="0" smtClean="0"/>
              <a:t>Second </a:t>
            </a:r>
            <a:r>
              <a:rPr lang="de-CH" dirty="0" err="1" smtClean="0"/>
              <a:t>level</a:t>
            </a:r>
            <a:endParaRPr lang="de-CH" dirty="0" smtClean="0"/>
          </a:p>
          <a:p>
            <a:pPr lvl="2"/>
            <a:r>
              <a:rPr lang="de-CH" dirty="0" smtClean="0"/>
              <a:t>Third </a:t>
            </a:r>
            <a:r>
              <a:rPr lang="de-CH" dirty="0" err="1" smtClean="0"/>
              <a:t>level</a:t>
            </a:r>
            <a:endParaRPr lang="de-CH" dirty="0" smtClean="0"/>
          </a:p>
          <a:p>
            <a:pPr lvl="3"/>
            <a:r>
              <a:rPr lang="de-CH" dirty="0" err="1" smtClean="0"/>
              <a:t>Fourth</a:t>
            </a:r>
            <a:r>
              <a:rPr lang="de-CH" dirty="0" smtClean="0"/>
              <a:t> </a:t>
            </a:r>
            <a:r>
              <a:rPr lang="de-CH" dirty="0" err="1" smtClean="0"/>
              <a:t>level</a:t>
            </a:r>
            <a:endParaRPr lang="de-CH" dirty="0" smtClean="0"/>
          </a:p>
          <a:p>
            <a:pPr lvl="4"/>
            <a:r>
              <a:rPr lang="de-CH" dirty="0" err="1" smtClean="0"/>
              <a:t>Fifth</a:t>
            </a:r>
            <a:r>
              <a:rPr lang="de-CH" dirty="0" smtClean="0"/>
              <a:t> </a:t>
            </a:r>
            <a:r>
              <a:rPr lang="de-CH" dirty="0" err="1" smtClean="0"/>
              <a:t>level</a:t>
            </a:r>
            <a:endParaRPr lang="de-CH"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658E930A-5398-49B6-87A7-9857631F53A7}" type="slidenum">
              <a:rPr lang="de-CH" smtClean="0"/>
              <a:pPr/>
              <a:t>‹#›</a:t>
            </a:fld>
            <a:endParaRPr lang="de-CH" dirty="0"/>
          </a:p>
        </p:txBody>
      </p:sp>
      <p:sp>
        <p:nvSpPr>
          <p:cNvPr id="9" name="Rechteck 8"/>
          <p:cNvSpPr/>
          <p:nvPr/>
        </p:nvSpPr>
        <p:spPr>
          <a:xfrm>
            <a:off x="-20778" y="8855641"/>
            <a:ext cx="3589337" cy="276999"/>
          </a:xfrm>
          <a:prstGeom prst="rect">
            <a:avLst/>
          </a:prstGeom>
        </p:spPr>
        <p:txBody>
          <a:bodyPr wrap="square">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GetMasterPropertyValue</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CustomField</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PPClassificationFooter</a:t>
            </a:r>
            <a:r>
              <a:rPr lang="de-CH" sz="1000" kern="1200" dirty="0" smtClean="0">
                <a:solidFill>
                  <a:schemeClr val="tx1"/>
                </a:solidFill>
                <a:latin typeface="Arial" pitchFamily="34" charset="0"/>
                <a:ea typeface="+mn-ea"/>
                <a:cs typeface="Arial" pitchFamily="34" charset="0"/>
              </a:rPr>
              <a:t>")]]</a:t>
            </a:r>
          </a:p>
          <a:p>
            <a:endParaRPr lang="de-CH"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Basierend auf Spring, </a:t>
            </a:r>
            <a:r>
              <a:rPr lang="de-DE" dirty="0" err="1" smtClean="0"/>
              <a:t>Wildfly</a:t>
            </a:r>
            <a:r>
              <a:rPr lang="de-DE" dirty="0" smtClean="0"/>
              <a:t>, Docker</a:t>
            </a:r>
          </a:p>
          <a:p>
            <a:r>
              <a:rPr lang="de-DE" dirty="0" smtClean="0"/>
              <a:t>- Wird mittels Jenkins Pipeline gebaut. </a:t>
            </a:r>
          </a:p>
          <a:p>
            <a:r>
              <a:rPr lang="de-DE" dirty="0" smtClean="0"/>
              <a:t>- Stränge</a:t>
            </a:r>
            <a:r>
              <a:rPr lang="de-DE" baseline="0" dirty="0" smtClean="0"/>
              <a:t> werden </a:t>
            </a:r>
            <a:r>
              <a:rPr lang="de-DE" baseline="0" dirty="0" err="1" smtClean="0"/>
              <a:t>sequienziell</a:t>
            </a:r>
            <a:r>
              <a:rPr lang="de-DE" baseline="0" dirty="0" smtClean="0"/>
              <a:t> aktualisiert.</a:t>
            </a:r>
          </a:p>
          <a:p>
            <a:r>
              <a:rPr lang="de-DE" baseline="0" dirty="0" smtClean="0"/>
              <a:t>- Probleme könnte durch verschiedene DB Version entstehen.</a:t>
            </a:r>
            <a:endParaRPr lang="de-DE" dirty="0" smtClean="0"/>
          </a:p>
        </p:txBody>
      </p:sp>
      <p:sp>
        <p:nvSpPr>
          <p:cNvPr id="4" name="Slide Number Placeholder 3"/>
          <p:cNvSpPr>
            <a:spLocks noGrp="1"/>
          </p:cNvSpPr>
          <p:nvPr>
            <p:ph type="sldNum" sz="quarter" idx="10"/>
          </p:nvPr>
        </p:nvSpPr>
        <p:spPr/>
        <p:txBody>
          <a:bodyPr/>
          <a:lstStyle/>
          <a:p>
            <a:fld id="{658E930A-5398-49B6-87A7-9857631F53A7}" type="slidenum">
              <a:rPr lang="de-CH" smtClean="0"/>
              <a:pPr/>
              <a:t>9</a:t>
            </a:fld>
            <a:endParaRPr lang="de-CH" dirty="0"/>
          </a:p>
        </p:txBody>
      </p:sp>
    </p:spTree>
    <p:extLst>
      <p:ext uri="{BB962C8B-B14F-4D97-AF65-F5344CB8AC3E}">
        <p14:creationId xmlns:p14="http://schemas.microsoft.com/office/powerpoint/2010/main" val="1555047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Vorgehensmodell </a:t>
            </a:r>
            <a:r>
              <a:rPr lang="de-DE" dirty="0" err="1" smtClean="0"/>
              <a:t>Scrum</a:t>
            </a:r>
            <a:r>
              <a:rPr lang="de-DE" dirty="0" smtClean="0"/>
              <a:t> und </a:t>
            </a:r>
            <a:r>
              <a:rPr lang="de-DE" dirty="0" err="1" smtClean="0"/>
              <a:t>Prototyping</a:t>
            </a:r>
            <a:r>
              <a:rPr lang="de-DE" dirty="0" smtClean="0"/>
              <a:t>-&gt; Technologie Evaluation.</a:t>
            </a:r>
          </a:p>
          <a:p>
            <a:r>
              <a:rPr lang="de-DE" dirty="0" smtClean="0"/>
              <a:t>- Erstellen eines groben</a:t>
            </a:r>
            <a:r>
              <a:rPr lang="de-DE" baseline="0" dirty="0" smtClean="0"/>
              <a:t> Projektplans als erstes für den überblick.</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11</a:t>
            </a:fld>
            <a:endParaRPr lang="de-CH" dirty="0"/>
          </a:p>
        </p:txBody>
      </p:sp>
    </p:spTree>
    <p:extLst>
      <p:ext uri="{BB962C8B-B14F-4D97-AF65-F5344CB8AC3E}">
        <p14:creationId xmlns:p14="http://schemas.microsoft.com/office/powerpoint/2010/main" val="138388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Problematik</a:t>
            </a:r>
          </a:p>
          <a:p>
            <a:endParaRPr lang="de-DE" dirty="0" smtClean="0"/>
          </a:p>
          <a:p>
            <a:r>
              <a:rPr lang="de-DE" dirty="0" smtClean="0"/>
              <a:t>Bewertungskriterien</a:t>
            </a:r>
            <a:r>
              <a:rPr lang="de-DE" baseline="0" dirty="0" smtClean="0"/>
              <a:t> -&gt; </a:t>
            </a:r>
            <a:r>
              <a:rPr lang="de-DE" baseline="0" dirty="0" err="1" smtClean="0"/>
              <a:t>know-how</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15</a:t>
            </a:fld>
            <a:endParaRPr lang="de-CH" dirty="0"/>
          </a:p>
        </p:txBody>
      </p:sp>
    </p:spTree>
    <p:extLst>
      <p:ext uri="{BB962C8B-B14F-4D97-AF65-F5344CB8AC3E}">
        <p14:creationId xmlns:p14="http://schemas.microsoft.com/office/powerpoint/2010/main" val="768369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Lösungsvarianten:</a:t>
            </a:r>
          </a:p>
        </p:txBody>
      </p:sp>
      <p:sp>
        <p:nvSpPr>
          <p:cNvPr id="4" name="Slide Number Placeholder 3"/>
          <p:cNvSpPr>
            <a:spLocks noGrp="1"/>
          </p:cNvSpPr>
          <p:nvPr>
            <p:ph type="sldNum" sz="quarter" idx="10"/>
          </p:nvPr>
        </p:nvSpPr>
        <p:spPr/>
        <p:txBody>
          <a:bodyPr/>
          <a:lstStyle/>
          <a:p>
            <a:fld id="{658E930A-5398-49B6-87A7-9857631F53A7}" type="slidenum">
              <a:rPr lang="de-CH" smtClean="0"/>
              <a:pPr/>
              <a:t>16</a:t>
            </a:fld>
            <a:endParaRPr lang="de-CH" dirty="0"/>
          </a:p>
        </p:txBody>
      </p:sp>
    </p:spTree>
    <p:extLst>
      <p:ext uri="{BB962C8B-B14F-4D97-AF65-F5344CB8AC3E}">
        <p14:creationId xmlns:p14="http://schemas.microsoft.com/office/powerpoint/2010/main" val="958269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Prototypen:</a:t>
            </a:r>
          </a:p>
        </p:txBody>
      </p:sp>
      <p:sp>
        <p:nvSpPr>
          <p:cNvPr id="4" name="Slide Number Placeholder 3"/>
          <p:cNvSpPr>
            <a:spLocks noGrp="1"/>
          </p:cNvSpPr>
          <p:nvPr>
            <p:ph type="sldNum" sz="quarter" idx="10"/>
          </p:nvPr>
        </p:nvSpPr>
        <p:spPr/>
        <p:txBody>
          <a:bodyPr/>
          <a:lstStyle/>
          <a:p>
            <a:fld id="{658E930A-5398-49B6-87A7-9857631F53A7}" type="slidenum">
              <a:rPr lang="de-CH" smtClean="0"/>
              <a:pPr/>
              <a:t>17</a:t>
            </a:fld>
            <a:endParaRPr lang="de-CH" dirty="0"/>
          </a:p>
        </p:txBody>
      </p:sp>
    </p:spTree>
    <p:extLst>
      <p:ext uri="{BB962C8B-B14F-4D97-AF65-F5344CB8AC3E}">
        <p14:creationId xmlns:p14="http://schemas.microsoft.com/office/powerpoint/2010/main" val="539124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smtClean="0"/>
              <a:t>Scrum</a:t>
            </a:r>
            <a:r>
              <a:rPr lang="de-DE" dirty="0" smtClean="0"/>
              <a:t>:</a:t>
            </a:r>
            <a:r>
              <a:rPr lang="de-DE" baseline="0" dirty="0" smtClean="0"/>
              <a:t> </a:t>
            </a:r>
            <a:r>
              <a:rPr lang="de-DE" baseline="0" dirty="0" err="1" smtClean="0"/>
              <a:t>Planning</a:t>
            </a:r>
            <a:r>
              <a:rPr lang="de-DE" baseline="0" dirty="0" smtClean="0"/>
              <a:t>, </a:t>
            </a:r>
            <a:r>
              <a:rPr lang="de-DE" baseline="0" dirty="0" err="1" smtClean="0"/>
              <a:t>Restro</a:t>
            </a:r>
            <a:r>
              <a:rPr lang="de-DE" baseline="0" dirty="0" smtClean="0"/>
              <a:t> usw. </a:t>
            </a:r>
            <a:r>
              <a:rPr lang="de-DE" baseline="0" dirty="0" err="1" smtClean="0"/>
              <a:t>mühesam</a:t>
            </a:r>
            <a:r>
              <a:rPr lang="de-DE" baseline="0" dirty="0" smtClean="0"/>
              <a:t> alleine</a:t>
            </a:r>
          </a:p>
          <a:p>
            <a:r>
              <a:rPr lang="de-DE" baseline="0" dirty="0" err="1" smtClean="0"/>
              <a:t>Abstraktionlevel</a:t>
            </a:r>
            <a:r>
              <a:rPr lang="de-DE" baseline="0" dirty="0" smtClean="0"/>
              <a:t> finden nicht einfach</a:t>
            </a:r>
          </a:p>
          <a:p>
            <a:r>
              <a:rPr lang="de-DE" baseline="0" dirty="0" smtClean="0"/>
              <a:t>Erfahrungsschatz</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24</a:t>
            </a:fld>
            <a:endParaRPr lang="de-CH" dirty="0"/>
          </a:p>
        </p:txBody>
      </p:sp>
    </p:spTree>
    <p:extLst>
      <p:ext uri="{BB962C8B-B14F-4D97-AF65-F5344CB8AC3E}">
        <p14:creationId xmlns:p14="http://schemas.microsoft.com/office/powerpoint/2010/main" val="1821944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tags" Target="../tags/tag6.xml"/><Relationship Id="rId2"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tags" Target="../tags/tag61.xml"/><Relationship Id="rId7" Type="http://schemas.openxmlformats.org/officeDocument/2006/relationships/slideMaster" Target="../slideMasters/slideMaster1.xml"/><Relationship Id="rId8" Type="http://schemas.openxmlformats.org/officeDocument/2006/relationships/image" Target="../media/image7.jpg"/><Relationship Id="rId9" Type="http://schemas.openxmlformats.org/officeDocument/2006/relationships/image" Target="../media/image10.png"/><Relationship Id="rId1" Type="http://schemas.openxmlformats.org/officeDocument/2006/relationships/tags" Target="../tags/tag56.xml"/><Relationship Id="rId2"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slideMaster" Target="../slideMasters/slideMaster1.xml"/><Relationship Id="rId8" Type="http://schemas.openxmlformats.org/officeDocument/2006/relationships/image" Target="../media/image11.jpg"/><Relationship Id="rId9" Type="http://schemas.openxmlformats.org/officeDocument/2006/relationships/image" Target="../media/image10.png"/><Relationship Id="rId1" Type="http://schemas.openxmlformats.org/officeDocument/2006/relationships/tags" Target="../tags/tag62.xml"/><Relationship Id="rId2" Type="http://schemas.openxmlformats.org/officeDocument/2006/relationships/tags" Target="../tags/tag6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tags" Target="../tags/tag73.xml"/><Relationship Id="rId7" Type="http://schemas.openxmlformats.org/officeDocument/2006/relationships/slideMaster" Target="../slideMasters/slideMaster1.xml"/><Relationship Id="rId8" Type="http://schemas.openxmlformats.org/officeDocument/2006/relationships/image" Target="../media/image12.jpg"/><Relationship Id="rId9" Type="http://schemas.openxmlformats.org/officeDocument/2006/relationships/image" Target="../media/image10.png"/><Relationship Id="rId1" Type="http://schemas.openxmlformats.org/officeDocument/2006/relationships/tags" Target="../tags/tag68.xml"/><Relationship Id="rId2" Type="http://schemas.openxmlformats.org/officeDocument/2006/relationships/tags" Target="../tags/tag6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tags" Target="../tags/tag79.xml"/><Relationship Id="rId7" Type="http://schemas.openxmlformats.org/officeDocument/2006/relationships/slideMaster" Target="../slideMasters/slideMaster1.xml"/><Relationship Id="rId8" Type="http://schemas.openxmlformats.org/officeDocument/2006/relationships/image" Target="../media/image13.jpg"/><Relationship Id="rId9" Type="http://schemas.openxmlformats.org/officeDocument/2006/relationships/image" Target="../media/image10.png"/><Relationship Id="rId1" Type="http://schemas.openxmlformats.org/officeDocument/2006/relationships/tags" Target="../tags/tag74.xml"/><Relationship Id="rId2" Type="http://schemas.openxmlformats.org/officeDocument/2006/relationships/tags" Target="../tags/tag7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tags" Target="../tags/tag85.xml"/><Relationship Id="rId7" Type="http://schemas.openxmlformats.org/officeDocument/2006/relationships/slideMaster" Target="../slideMasters/slideMaster1.xml"/><Relationship Id="rId8" Type="http://schemas.openxmlformats.org/officeDocument/2006/relationships/image" Target="../media/image14.jpg"/><Relationship Id="rId9" Type="http://schemas.openxmlformats.org/officeDocument/2006/relationships/image" Target="../media/image10.png"/><Relationship Id="rId1" Type="http://schemas.openxmlformats.org/officeDocument/2006/relationships/tags" Target="../tags/tag80.xml"/><Relationship Id="rId2" Type="http://schemas.openxmlformats.org/officeDocument/2006/relationships/tags" Target="../tags/tag8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tags" Target="../tags/tag91.xml"/><Relationship Id="rId7" Type="http://schemas.openxmlformats.org/officeDocument/2006/relationships/slideMaster" Target="../slideMasters/slideMaster1.xml"/><Relationship Id="rId8" Type="http://schemas.openxmlformats.org/officeDocument/2006/relationships/image" Target="../media/image15.jpg"/><Relationship Id="rId9" Type="http://schemas.openxmlformats.org/officeDocument/2006/relationships/image" Target="../media/image10.png"/><Relationship Id="rId1" Type="http://schemas.openxmlformats.org/officeDocument/2006/relationships/tags" Target="../tags/tag86.xml"/><Relationship Id="rId2"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slideMaster" Target="../slideMasters/slideMaster1.xml"/><Relationship Id="rId8" Type="http://schemas.openxmlformats.org/officeDocument/2006/relationships/image" Target="../media/image16.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92.xml"/><Relationship Id="rId2" Type="http://schemas.openxmlformats.org/officeDocument/2006/relationships/tags" Target="../tags/tag93.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tags" Target="../tags/tag102.xml"/><Relationship Id="rId6" Type="http://schemas.openxmlformats.org/officeDocument/2006/relationships/tags" Target="../tags/tag103.xml"/><Relationship Id="rId7" Type="http://schemas.openxmlformats.org/officeDocument/2006/relationships/slideMaster" Target="../slideMasters/slideMaster1.xml"/><Relationship Id="rId8" Type="http://schemas.openxmlformats.org/officeDocument/2006/relationships/image" Target="../media/image18.jpe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98.xml"/><Relationship Id="rId2" Type="http://schemas.openxmlformats.org/officeDocument/2006/relationships/tags" Target="../tags/tag9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6.xml"/><Relationship Id="rId4" Type="http://schemas.openxmlformats.org/officeDocument/2006/relationships/tags" Target="../tags/tag107.xml"/><Relationship Id="rId5" Type="http://schemas.openxmlformats.org/officeDocument/2006/relationships/tags" Target="../tags/tag108.xml"/><Relationship Id="rId6" Type="http://schemas.openxmlformats.org/officeDocument/2006/relationships/tags" Target="../tags/tag109.xml"/><Relationship Id="rId7" Type="http://schemas.openxmlformats.org/officeDocument/2006/relationships/slideMaster" Target="../slideMasters/slideMaster1.xml"/><Relationship Id="rId8" Type="http://schemas.openxmlformats.org/officeDocument/2006/relationships/image" Target="../media/image19.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04.xml"/><Relationship Id="rId2" Type="http://schemas.openxmlformats.org/officeDocument/2006/relationships/tags" Target="../tags/tag105.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tags" Target="../tags/tag115.xml"/><Relationship Id="rId7" Type="http://schemas.openxmlformats.org/officeDocument/2006/relationships/slideMaster" Target="../slideMasters/slideMaster1.xml"/><Relationship Id="rId8" Type="http://schemas.openxmlformats.org/officeDocument/2006/relationships/image" Target="../media/image20.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10.xml"/><Relationship Id="rId2" Type="http://schemas.openxmlformats.org/officeDocument/2006/relationships/tags" Target="../tags/tag11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tags" Target="../tags/tag11.xml"/><Relationship Id="rId2" Type="http://schemas.openxmlformats.org/officeDocument/2006/relationships/tags" Target="../tags/tag12.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8.xml"/><Relationship Id="rId4" Type="http://schemas.openxmlformats.org/officeDocument/2006/relationships/tags" Target="../tags/tag119.xml"/><Relationship Id="rId5" Type="http://schemas.openxmlformats.org/officeDocument/2006/relationships/tags" Target="../tags/tag120.xml"/><Relationship Id="rId6" Type="http://schemas.openxmlformats.org/officeDocument/2006/relationships/tags" Target="../tags/tag121.xml"/><Relationship Id="rId7" Type="http://schemas.openxmlformats.org/officeDocument/2006/relationships/slideMaster" Target="../slideMasters/slideMaster1.xml"/><Relationship Id="rId8" Type="http://schemas.openxmlformats.org/officeDocument/2006/relationships/image" Target="../media/image21.jpg"/><Relationship Id="rId9" Type="http://schemas.openxmlformats.org/officeDocument/2006/relationships/image" Target="../media/image22.png"/><Relationship Id="rId10" Type="http://schemas.openxmlformats.org/officeDocument/2006/relationships/image" Target="../media/image10.png"/><Relationship Id="rId1" Type="http://schemas.openxmlformats.org/officeDocument/2006/relationships/tags" Target="../tags/tag116.xml"/><Relationship Id="rId2" Type="http://schemas.openxmlformats.org/officeDocument/2006/relationships/tags" Target="../tags/tag11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slideMaster" Target="../slideMasters/slideMaster1.xml"/><Relationship Id="rId8" Type="http://schemas.openxmlformats.org/officeDocument/2006/relationships/image" Target="../media/image23.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22.xml"/><Relationship Id="rId2" Type="http://schemas.openxmlformats.org/officeDocument/2006/relationships/tags" Target="../tags/tag12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30.xml"/><Relationship Id="rId4" Type="http://schemas.openxmlformats.org/officeDocument/2006/relationships/tags" Target="../tags/tag131.xml"/><Relationship Id="rId5" Type="http://schemas.openxmlformats.org/officeDocument/2006/relationships/tags" Target="../tags/tag132.xml"/><Relationship Id="rId6" Type="http://schemas.openxmlformats.org/officeDocument/2006/relationships/tags" Target="../tags/tag133.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28.xml"/><Relationship Id="rId2" Type="http://schemas.openxmlformats.org/officeDocument/2006/relationships/tags" Target="../tags/tag12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36.xml"/><Relationship Id="rId4" Type="http://schemas.openxmlformats.org/officeDocument/2006/relationships/tags" Target="../tags/tag137.xml"/><Relationship Id="rId5" Type="http://schemas.openxmlformats.org/officeDocument/2006/relationships/tags" Target="../tags/tag138.xml"/><Relationship Id="rId6" Type="http://schemas.openxmlformats.org/officeDocument/2006/relationships/tags" Target="../tags/tag139.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34.xml"/><Relationship Id="rId2" Type="http://schemas.openxmlformats.org/officeDocument/2006/relationships/tags" Target="../tags/tag135.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42.xml"/><Relationship Id="rId4" Type="http://schemas.openxmlformats.org/officeDocument/2006/relationships/tags" Target="../tags/tag143.xml"/><Relationship Id="rId5" Type="http://schemas.openxmlformats.org/officeDocument/2006/relationships/tags" Target="../tags/tag144.xml"/><Relationship Id="rId6" Type="http://schemas.openxmlformats.org/officeDocument/2006/relationships/tags" Target="../tags/tag145.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40.xml"/><Relationship Id="rId2" Type="http://schemas.openxmlformats.org/officeDocument/2006/relationships/tags" Target="../tags/tag14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48.xml"/><Relationship Id="rId4" Type="http://schemas.openxmlformats.org/officeDocument/2006/relationships/tags" Target="../tags/tag149.xml"/><Relationship Id="rId5" Type="http://schemas.openxmlformats.org/officeDocument/2006/relationships/tags" Target="../tags/tag150.xml"/><Relationship Id="rId6" Type="http://schemas.openxmlformats.org/officeDocument/2006/relationships/tags" Target="../tags/tag151.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46.xml"/><Relationship Id="rId2" Type="http://schemas.openxmlformats.org/officeDocument/2006/relationships/tags" Target="../tags/tag147.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54.xml"/><Relationship Id="rId4" Type="http://schemas.openxmlformats.org/officeDocument/2006/relationships/tags" Target="../tags/tag155.xml"/><Relationship Id="rId5" Type="http://schemas.openxmlformats.org/officeDocument/2006/relationships/tags" Target="../tags/tag156.xml"/><Relationship Id="rId6" Type="http://schemas.openxmlformats.org/officeDocument/2006/relationships/slideMaster" Target="../slideMasters/slideMaster1.xml"/><Relationship Id="rId7" Type="http://schemas.openxmlformats.org/officeDocument/2006/relationships/image" Target="../media/image25.png"/><Relationship Id="rId8" Type="http://schemas.openxmlformats.org/officeDocument/2006/relationships/image" Target="../media/image10.png"/><Relationship Id="rId1" Type="http://schemas.openxmlformats.org/officeDocument/2006/relationships/tags" Target="../tags/tag152.xml"/><Relationship Id="rId2" Type="http://schemas.openxmlformats.org/officeDocument/2006/relationships/tags" Target="../tags/tag15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59.xml"/><Relationship Id="rId4" Type="http://schemas.openxmlformats.org/officeDocument/2006/relationships/tags" Target="../tags/tag160.xml"/><Relationship Id="rId5" Type="http://schemas.openxmlformats.org/officeDocument/2006/relationships/tags" Target="../tags/tag161.xml"/><Relationship Id="rId6" Type="http://schemas.openxmlformats.org/officeDocument/2006/relationships/slideMaster" Target="../slideMasters/slideMaster1.xml"/><Relationship Id="rId7" Type="http://schemas.openxmlformats.org/officeDocument/2006/relationships/image" Target="../media/image26.png"/><Relationship Id="rId8" Type="http://schemas.openxmlformats.org/officeDocument/2006/relationships/image" Target="../media/image24.png"/><Relationship Id="rId1" Type="http://schemas.openxmlformats.org/officeDocument/2006/relationships/tags" Target="../tags/tag157.xml"/><Relationship Id="rId2" Type="http://schemas.openxmlformats.org/officeDocument/2006/relationships/tags" Target="../tags/tag158.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64.xml"/><Relationship Id="rId4" Type="http://schemas.openxmlformats.org/officeDocument/2006/relationships/tags" Target="../tags/tag165.xml"/><Relationship Id="rId5" Type="http://schemas.openxmlformats.org/officeDocument/2006/relationships/tags" Target="../tags/tag166.xml"/><Relationship Id="rId6" Type="http://schemas.openxmlformats.org/officeDocument/2006/relationships/slideMaster" Target="../slideMasters/slideMaster1.xml"/><Relationship Id="rId7" Type="http://schemas.openxmlformats.org/officeDocument/2006/relationships/image" Target="../media/image27.png"/><Relationship Id="rId8" Type="http://schemas.openxmlformats.org/officeDocument/2006/relationships/image" Target="../media/image24.png"/><Relationship Id="rId1" Type="http://schemas.openxmlformats.org/officeDocument/2006/relationships/tags" Target="../tags/tag162.xml"/><Relationship Id="rId2" Type="http://schemas.openxmlformats.org/officeDocument/2006/relationships/tags" Target="../tags/tag16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69.xml"/><Relationship Id="rId4" Type="http://schemas.openxmlformats.org/officeDocument/2006/relationships/tags" Target="../tags/tag170.xml"/><Relationship Id="rId5" Type="http://schemas.openxmlformats.org/officeDocument/2006/relationships/tags" Target="../tags/tag171.xml"/><Relationship Id="rId6" Type="http://schemas.openxmlformats.org/officeDocument/2006/relationships/slideMaster" Target="../slideMasters/slideMaster1.xml"/><Relationship Id="rId7" Type="http://schemas.openxmlformats.org/officeDocument/2006/relationships/image" Target="../media/image28.png"/><Relationship Id="rId8" Type="http://schemas.openxmlformats.org/officeDocument/2006/relationships/image" Target="../media/image24.png"/><Relationship Id="rId1" Type="http://schemas.openxmlformats.org/officeDocument/2006/relationships/tags" Target="../tags/tag167.xml"/><Relationship Id="rId2" Type="http://schemas.openxmlformats.org/officeDocument/2006/relationships/tags" Target="../tags/tag16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tags" Target="../tags/tag21.xml"/><Relationship Id="rId7" Type="http://schemas.openxmlformats.org/officeDocument/2006/relationships/slideMaster" Target="../slideMasters/slideMaster1.xml"/><Relationship Id="rId8" Type="http://schemas.openxmlformats.org/officeDocument/2006/relationships/image" Target="../media/image3.jpg"/><Relationship Id="rId9" Type="http://schemas.openxmlformats.org/officeDocument/2006/relationships/image" Target="../media/image4.png"/><Relationship Id="rId1" Type="http://schemas.openxmlformats.org/officeDocument/2006/relationships/tags" Target="../tags/tag16.xml"/><Relationship Id="rId2"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slideMaster" Target="../slideMasters/slideMaster1.xml"/><Relationship Id="rId8" Type="http://schemas.openxmlformats.org/officeDocument/2006/relationships/image" Target="../media/image5.jpg"/><Relationship Id="rId9" Type="http://schemas.openxmlformats.org/officeDocument/2006/relationships/image" Target="../media/image4.png"/><Relationship Id="rId1" Type="http://schemas.openxmlformats.org/officeDocument/2006/relationships/tags" Target="../tags/tag22.xml"/><Relationship Id="rId2" Type="http://schemas.openxmlformats.org/officeDocument/2006/relationships/tags" Target="../tags/tag2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tags" Target="../tags/tag33.xml"/><Relationship Id="rId7" Type="http://schemas.openxmlformats.org/officeDocument/2006/relationships/slideMaster" Target="../slideMasters/slideMaster1.xml"/><Relationship Id="rId8" Type="http://schemas.openxmlformats.org/officeDocument/2006/relationships/image" Target="../media/image6.jpg"/><Relationship Id="rId9" Type="http://schemas.openxmlformats.org/officeDocument/2006/relationships/image" Target="../media/image4.png"/><Relationship Id="rId1" Type="http://schemas.openxmlformats.org/officeDocument/2006/relationships/tags" Target="../tags/tag28.xml"/><Relationship Id="rId2" Type="http://schemas.openxmlformats.org/officeDocument/2006/relationships/tags" Target="../tags/tag2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Master" Target="../slideMasters/slideMaster1.xml"/><Relationship Id="rId7" Type="http://schemas.openxmlformats.org/officeDocument/2006/relationships/image" Target="../media/image7.jpg"/><Relationship Id="rId1" Type="http://schemas.openxmlformats.org/officeDocument/2006/relationships/tags" Target="../tags/tag34.xml"/><Relationship Id="rId2" Type="http://schemas.openxmlformats.org/officeDocument/2006/relationships/tags" Target="../tags/tag3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slideMaster" Target="../slideMasters/slideMaster1.xml"/><Relationship Id="rId8" Type="http://schemas.openxmlformats.org/officeDocument/2006/relationships/image" Target="../media/image8.png"/><Relationship Id="rId9" Type="http://schemas.openxmlformats.org/officeDocument/2006/relationships/image" Target="../media/image4.png"/><Relationship Id="rId1" Type="http://schemas.openxmlformats.org/officeDocument/2006/relationships/tags" Target="../tags/tag39.xml"/><Relationship Id="rId2" Type="http://schemas.openxmlformats.org/officeDocument/2006/relationships/tags" Target="../tags/tag4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slideMaster" Target="../slideMasters/slideMaster1.xml"/><Relationship Id="rId7" Type="http://schemas.openxmlformats.org/officeDocument/2006/relationships/image" Target="../media/image9.jpg"/><Relationship Id="rId1" Type="http://schemas.openxmlformats.org/officeDocument/2006/relationships/tags" Target="../tags/tag45.xml"/><Relationship Id="rId2"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tags" Target="../tags/tag55.xml"/><Relationship Id="rId7" Type="http://schemas.openxmlformats.org/officeDocument/2006/relationships/slideMaster" Target="../slideMasters/slideMaster1.xml"/><Relationship Id="rId8" Type="http://schemas.openxmlformats.org/officeDocument/2006/relationships/image" Target="../media/image10.png"/><Relationship Id="rId1" Type="http://schemas.openxmlformats.org/officeDocument/2006/relationships/tags" Target="../tags/tag50.xml"/><Relationship Id="rId2"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1800"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CH" dirty="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4" name="Textfeld 3"/>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p>
        </p:txBody>
      </p:sp>
    </p:spTree>
    <p:extLst>
      <p:ext uri="{BB962C8B-B14F-4D97-AF65-F5344CB8AC3E}">
        <p14:creationId xmlns:p14="http://schemas.microsoft.com/office/powerpoint/2010/main" val="256382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Inhalt_Bild">
    <p:spTree>
      <p:nvGrpSpPr>
        <p:cNvPr id="1" name=""/>
        <p:cNvGrpSpPr/>
        <p:nvPr/>
      </p:nvGrpSpPr>
      <p:grpSpPr>
        <a:xfrm>
          <a:off x="0" y="0"/>
          <a:ext cx="0" cy="0"/>
          <a:chOff x="0" y="0"/>
          <a:chExt cx="0" cy="0"/>
        </a:xfrm>
      </p:grpSpPr>
      <p:pic>
        <p:nvPicPr>
          <p:cNvPr id="8" name="Grafik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Inhaltsplatzhalter 2"/>
          <p:cNvSpPr>
            <a:spLocks noGrp="1"/>
          </p:cNvSpPr>
          <p:nvPr>
            <p:ph idx="1" hasCustomPrompt="1"/>
            <p:custDataLst>
              <p:tags r:id="rId2"/>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9" name="Textfeld 8"/>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591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Inhalt_Bild">
    <p:spTree>
      <p:nvGrpSpPr>
        <p:cNvPr id="1" name=""/>
        <p:cNvGrpSpPr/>
        <p:nvPr/>
      </p:nvGrpSpPr>
      <p:grpSpPr>
        <a:xfrm>
          <a:off x="0" y="0"/>
          <a:ext cx="0" cy="0"/>
          <a:chOff x="0" y="0"/>
          <a:chExt cx="0" cy="0"/>
        </a:xfrm>
      </p:grpSpPr>
      <p:pic>
        <p:nvPicPr>
          <p:cNvPr id="4" name="Grafik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pic>
        <p:nvPicPr>
          <p:cNvPr id="11"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79402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Inhalt_Bild">
    <p:spTree>
      <p:nvGrpSpPr>
        <p:cNvPr id="1" name=""/>
        <p:cNvGrpSpPr/>
        <p:nvPr/>
      </p:nvGrpSpPr>
      <p:grpSpPr>
        <a:xfrm>
          <a:off x="0" y="0"/>
          <a:ext cx="0" cy="0"/>
          <a:chOff x="0" y="0"/>
          <a:chExt cx="0" cy="0"/>
        </a:xfrm>
      </p:grpSpPr>
      <p:pic>
        <p:nvPicPr>
          <p:cNvPr id="14" name="Grafik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a:noFill/>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38704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Inhalt_Bi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4751" y="2349"/>
            <a:ext cx="9194669" cy="6885339"/>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65114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Inhalt_Bi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0616" y="1390"/>
            <a:ext cx="9329194" cy="6855220"/>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19319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Inhalt_Bild">
    <p:spTree>
      <p:nvGrpSpPr>
        <p:cNvPr id="1" name=""/>
        <p:cNvGrpSpPr/>
        <p:nvPr/>
      </p:nvGrpSpPr>
      <p:grpSpPr>
        <a:xfrm>
          <a:off x="0" y="0"/>
          <a:ext cx="0" cy="0"/>
          <a:chOff x="0" y="0"/>
          <a:chExt cx="0" cy="0"/>
        </a:xfrm>
      </p:grpSpPr>
      <p:pic>
        <p:nvPicPr>
          <p:cNvPr id="5" name="Grafik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65738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Rubrik">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536" y="0"/>
            <a:ext cx="9140927" cy="226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6437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Rubrik">
    <p:spTree>
      <p:nvGrpSpPr>
        <p:cNvPr id="1" name=""/>
        <p:cNvGrpSpPr/>
        <p:nvPr/>
      </p:nvGrpSpPr>
      <p:grpSpPr>
        <a:xfrm>
          <a:off x="0" y="0"/>
          <a:ext cx="0" cy="0"/>
          <a:chOff x="0" y="0"/>
          <a:chExt cx="0" cy="0"/>
        </a:xfrm>
      </p:grpSpPr>
      <p:pic>
        <p:nvPicPr>
          <p:cNvPr id="1026" name="Picture 2" descr="C:\Users\LIB\Desktop\Bilder_komprimiert_4_zu_3\2_Rubrik_Layou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2266950"/>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1725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Rubrik">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864" y="-25585"/>
            <a:ext cx="9180000" cy="229195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32823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Rubrik">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18" y="0"/>
            <a:ext cx="9140351" cy="2265297"/>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6"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7"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42106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1500"/>
            <a:ext cx="9143999" cy="6869500"/>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11" name="Textfeld 10"/>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9" name="Textfeld 8"/>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268226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Rubrik">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259" y="0"/>
            <a:ext cx="9141477" cy="258064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28" y="1571623"/>
            <a:ext cx="9143999" cy="5286375"/>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863382" y="3068950"/>
            <a:ext cx="7560000" cy="3006448"/>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pic>
        <p:nvPicPr>
          <p:cNvPr id="13"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1595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Rubrik">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6"/>
            <a:ext cx="9144000" cy="2267712"/>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bg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Chapter 1</a:t>
            </a:r>
          </a:p>
          <a:p>
            <a:pPr lvl="0"/>
            <a:r>
              <a:rPr lang="de-DE" dirty="0" smtClean="0"/>
              <a:t>Chapter 2</a:t>
            </a:r>
          </a:p>
          <a:p>
            <a:pPr lvl="0"/>
            <a:r>
              <a:rPr lang="de-DE" dirty="0" smtClean="0"/>
              <a:t>Chapter 3</a:t>
            </a:r>
            <a:endParaRPr lang="de-CH" dirty="0"/>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156699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halt_Farbe">
    <p:bg>
      <p:bgPr>
        <a:solidFill>
          <a:schemeClr val="tx2"/>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50334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halt_Farbe">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8129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Inhalt_Farbe">
    <p:bg>
      <p:bgPr>
        <a:solidFill>
          <a:schemeClr val="accent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00873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Inhalt_Farbe">
    <p:bg>
      <p:bgPr>
        <a:solidFill>
          <a:schemeClr val="accent5"/>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53850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Inhalt_Pace_Zitat">
    <p:bg>
      <p:bgPr>
        <a:solidFill>
          <a:schemeClr val="bg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 y="219076"/>
            <a:ext cx="9143999" cy="6638924"/>
          </a:xfrm>
          <a:prstGeom prst="rect">
            <a:avLst/>
          </a:prstGeom>
        </p:spPr>
      </p:pic>
      <p:sp>
        <p:nvSpPr>
          <p:cNvPr id="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9"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6" name="Textfeld 15"/>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3312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Inhalt_Pace_Zitat">
    <p:bg>
      <p:bgPr>
        <a:solidFill>
          <a:schemeClr val="tx2"/>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4149" y="-2946"/>
            <a:ext cx="9144000" cy="6857999"/>
          </a:xfrm>
          <a:prstGeom prst="rect">
            <a:avLst/>
          </a:prstGeom>
        </p:spPr>
      </p:pic>
      <p:sp>
        <p:nvSpPr>
          <p:cNvPr id="16"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82128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Inhalt_Pace_Zitat">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0" y="219076"/>
            <a:ext cx="9143998" cy="6638924"/>
          </a:xfrm>
          <a:prstGeom prst="rect">
            <a:avLst/>
          </a:prstGeom>
        </p:spPr>
      </p:pic>
      <p:sp>
        <p:nvSpPr>
          <p:cNvPr id="1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53135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Inhalt_Pace_Zitat">
    <p:bg>
      <p:bgPr>
        <a:solidFill>
          <a:schemeClr val="accent3"/>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
            <a:ext cx="9144000" cy="6858000"/>
          </a:xfrm>
          <a:prstGeom prst="rect">
            <a:avLst/>
          </a:prstGeom>
        </p:spPr>
      </p:pic>
      <p:sp>
        <p:nvSpPr>
          <p:cNvPr id="15" name="Textplatzhalter 4"/>
          <p:cNvSpPr>
            <a:spLocks noGrp="1"/>
          </p:cNvSpPr>
          <p:nvPr>
            <p:ph type="body" sz="quarter" idx="13" hasCustomPrompt="1"/>
            <p:custDataLst>
              <p:tags r:id="rId1"/>
            </p:custDataLst>
          </p:nvPr>
        </p:nvSpPr>
        <p:spPr>
          <a:xfrm>
            <a:off x="872862" y="1701073"/>
            <a:ext cx="7659688" cy="1079837"/>
          </a:xfrm>
        </p:spPr>
        <p:txBody>
          <a:bodyPr>
            <a:normAutofit/>
          </a:bodyPr>
          <a:lstStyle>
            <a:lvl1pPr marL="0" indent="0">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dirty="0" smtClean="0"/>
              <a:t>“Insert </a:t>
            </a:r>
            <a:r>
              <a:rPr lang="de-DE" dirty="0" err="1" smtClean="0"/>
              <a:t>here</a:t>
            </a:r>
            <a:r>
              <a:rPr lang="de-DE" dirty="0" smtClean="0"/>
              <a:t>, </a:t>
            </a:r>
            <a:r>
              <a:rPr lang="de-DE" dirty="0" err="1" smtClean="0"/>
              <a:t>for</a:t>
            </a:r>
            <a:r>
              <a:rPr lang="de-DE" dirty="0" smtClean="0"/>
              <a:t> </a:t>
            </a:r>
            <a:r>
              <a:rPr lang="de-DE" dirty="0" err="1" smtClean="0"/>
              <a:t>example</a:t>
            </a:r>
            <a:r>
              <a:rPr lang="de-DE" dirty="0" smtClean="0"/>
              <a:t>, a </a:t>
            </a:r>
            <a:r>
              <a:rPr lang="de-DE" dirty="0" err="1" smtClean="0"/>
              <a:t>quote</a:t>
            </a:r>
            <a:r>
              <a:rPr lang="de-DE" dirty="0" smtClean="0"/>
              <a:t>”</a:t>
            </a:r>
            <a:endParaRPr lang="de-CH" dirty="0"/>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9" name="Textfeld 8"/>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22615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el">
    <p:spTree>
      <p:nvGrpSpPr>
        <p:cNvPr id="1" name=""/>
        <p:cNvGrpSpPr/>
        <p:nvPr/>
      </p:nvGrpSpPr>
      <p:grpSpPr>
        <a:xfrm>
          <a:off x="0" y="0"/>
          <a:ext cx="0" cy="0"/>
          <a:chOff x="0" y="0"/>
          <a:chExt cx="0" cy="0"/>
        </a:xfrm>
      </p:grpSpPr>
      <p:pic>
        <p:nvPicPr>
          <p:cNvPr id="10" name="Grafik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257984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0729" y="0"/>
            <a:ext cx="9204574" cy="687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10308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6512" y="378"/>
            <a:ext cx="9217024" cy="693715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47803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el">
    <p:spTree>
      <p:nvGrpSpPr>
        <p:cNvPr id="1" name=""/>
        <p:cNvGrpSpPr/>
        <p:nvPr/>
      </p:nvGrpSpPr>
      <p:grpSpPr>
        <a:xfrm>
          <a:off x="0" y="0"/>
          <a:ext cx="0" cy="0"/>
          <a:chOff x="0" y="0"/>
          <a:chExt cx="0" cy="0"/>
        </a:xfrm>
      </p:grpSpPr>
      <p:pic>
        <p:nvPicPr>
          <p:cNvPr id="9" name="Grafik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8" name="Textfeld 7"/>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10" name="Textfeld 9"/>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402862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el">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5080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el">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320" y="0"/>
            <a:ext cx="9341098" cy="688548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8" name="Textfeld 7"/>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8751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Inhalt">
    <p:spTree>
      <p:nvGrpSpPr>
        <p:cNvPr id="1" name=""/>
        <p:cNvGrpSpPr/>
        <p:nvPr/>
      </p:nvGrpSpPr>
      <p:grpSpPr>
        <a:xfrm>
          <a:off x="0" y="0"/>
          <a:ext cx="0" cy="0"/>
          <a:chOff x="0" y="0"/>
          <a:chExt cx="0" cy="0"/>
        </a:xfrm>
      </p:grpSpPr>
      <p:pic>
        <p:nvPicPr>
          <p:cNvPr id="8"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3" name="Inhaltsplatzhalter 2"/>
          <p:cNvSpPr>
            <a:spLocks noGrp="1"/>
          </p:cNvSpPr>
          <p:nvPr>
            <p:ph idx="1" hasCustomPrompt="1"/>
            <p:custDataLst>
              <p:tags r:id="rId2"/>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sp>
        <p:nvSpPr>
          <p:cNvPr id="23"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7" name="Textfeld 6"/>
          <p:cNvSpPr txBox="1"/>
          <p:nvPr>
            <p:custDataLst>
              <p:tags r:id="rId5"/>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4" name="Textfeld 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0903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theme" Target="../theme/theme1.xml"/><Relationship Id="rId31" Type="http://schemas.openxmlformats.org/officeDocument/2006/relationships/customXml" Target="../../customXml/item1.xml"/><Relationship Id="rId32" Type="http://schemas.openxmlformats.org/officeDocument/2006/relationships/tags" Target="../tags/tag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ags" Target="../tags/tag3.xml"/><Relationship Id="rId34" Type="http://schemas.openxmlformats.org/officeDocument/2006/relationships/tags" Target="../tags/tag4.xml"/><Relationship Id="rId35" Type="http://schemas.openxmlformats.org/officeDocument/2006/relationships/tags" Target="../tags/tag5.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custDataLst>
              <p:tags r:id="rId32"/>
            </p:custDataLst>
          </p:nvPr>
        </p:nvSpPr>
        <p:spPr>
          <a:xfrm>
            <a:off x="457200" y="274638"/>
            <a:ext cx="8229600" cy="1143000"/>
          </a:xfrm>
          <a:prstGeom prst="rect">
            <a:avLst/>
          </a:prstGeom>
        </p:spPr>
        <p:txBody>
          <a:bodyPr vert="horz" lIns="91440" tIns="45720" rIns="91440" bIns="45720" rtlCol="0" anchor="ctr">
            <a:normAutofit/>
          </a:body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Textplatzhalter 2"/>
          <p:cNvSpPr>
            <a:spLocks noGrp="1"/>
          </p:cNvSpPr>
          <p:nvPr>
            <p:ph type="body" idx="1"/>
            <p:custDataLst>
              <p:tags r:id="rId33"/>
            </p:custDataLst>
          </p:nvPr>
        </p:nvSpPr>
        <p:spPr>
          <a:xfrm>
            <a:off x="457200" y="1600200"/>
            <a:ext cx="8229600" cy="4525963"/>
          </a:xfrm>
          <a:prstGeom prst="rect">
            <a:avLst/>
          </a:prstGeom>
        </p:spPr>
        <p:txBody>
          <a:bodyPr vert="horz" lIns="91440" tIns="45720" rIns="91440" bIns="45720" rtlCol="0">
            <a:normAutofit/>
          </a:body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CH" dirty="0"/>
          </a:p>
        </p:txBody>
      </p:sp>
      <p:sp>
        <p:nvSpPr>
          <p:cNvPr id="4" name="Datumsplatzhalter 3"/>
          <p:cNvSpPr>
            <a:spLocks noGrp="1"/>
          </p:cNvSpPr>
          <p:nvPr>
            <p:ph type="dt" sz="half" idx="2"/>
            <p:custDataLst>
              <p:tags r:id="rId34"/>
            </p:custDataLst>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8AD82-44AD-4D66-AD7B-1F36F7CE3655}" type="datetime1">
              <a:rPr lang="de-CH" smtClean="0"/>
              <a:t>07.03.17</a:t>
            </a:fld>
            <a:endParaRPr lang="de-CH" dirty="0"/>
          </a:p>
        </p:txBody>
      </p:sp>
      <p:sp>
        <p:nvSpPr>
          <p:cNvPr id="6" name="Foliennummernplatzhalter 5"/>
          <p:cNvSpPr>
            <a:spLocks noGrp="1"/>
          </p:cNvSpPr>
          <p:nvPr>
            <p:ph type="sldNum" sz="quarter" idx="4"/>
            <p:custDataLst>
              <p:tags r:id="rId35"/>
            </p:custDataLst>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32481-47EB-4636-94E1-F5CD93B34200}" type="slidenum">
              <a:rPr lang="de-CH" smtClean="0"/>
              <a:t>‹#›</a:t>
            </a:fld>
            <a:endParaRPr lang="de-CH" dirty="0"/>
          </a:p>
        </p:txBody>
      </p:sp>
    </p:spTree>
    <p:custDataLst>
      <p:custData r:id="rId31"/>
    </p:custDataLst>
    <p:extLst>
      <p:ext uri="{BB962C8B-B14F-4D97-AF65-F5344CB8AC3E}">
        <p14:creationId xmlns:p14="http://schemas.microsoft.com/office/powerpoint/2010/main" val="3230146374"/>
      </p:ext>
    </p:extLst>
  </p:cSld>
  <p:clrMap bg1="lt1" tx1="dk1" bg2="lt2" tx2="dk2" accent1="accent1" accent2="accent2" accent3="accent3" accent4="accent4" accent5="accent5" accent6="accent6" hlink="hlink" folHlink="folHlink"/>
  <p:sldLayoutIdLst>
    <p:sldLayoutId id="2147484691" r:id="rId1"/>
    <p:sldLayoutId id="2147484692" r:id="rId2"/>
    <p:sldLayoutId id="2147484693" r:id="rId3"/>
    <p:sldLayoutId id="2147484694" r:id="rId4"/>
    <p:sldLayoutId id="2147484695" r:id="rId5"/>
    <p:sldLayoutId id="2147484696" r:id="rId6"/>
    <p:sldLayoutId id="2147484697" r:id="rId7"/>
    <p:sldLayoutId id="2147484698" r:id="rId8"/>
    <p:sldLayoutId id="2147484699" r:id="rId9"/>
    <p:sldLayoutId id="2147484700" r:id="rId10"/>
    <p:sldLayoutId id="2147484701" r:id="rId11"/>
    <p:sldLayoutId id="2147484702" r:id="rId12"/>
    <p:sldLayoutId id="2147484703" r:id="rId13"/>
    <p:sldLayoutId id="2147484704" r:id="rId14"/>
    <p:sldLayoutId id="2147484705" r:id="rId15"/>
    <p:sldLayoutId id="2147484706" r:id="rId16"/>
    <p:sldLayoutId id="2147484707" r:id="rId17"/>
    <p:sldLayoutId id="2147484708" r:id="rId18"/>
    <p:sldLayoutId id="2147484709" r:id="rId19"/>
    <p:sldLayoutId id="2147484710" r:id="rId20"/>
    <p:sldLayoutId id="2147484711" r:id="rId21"/>
    <p:sldLayoutId id="2147484712" r:id="rId22"/>
    <p:sldLayoutId id="2147484713" r:id="rId23"/>
    <p:sldLayoutId id="2147484714" r:id="rId24"/>
    <p:sldLayoutId id="2147484715" r:id="rId25"/>
    <p:sldLayoutId id="2147484716" r:id="rId26"/>
    <p:sldLayoutId id="2147484717" r:id="rId27"/>
    <p:sldLayoutId id="2147484718" r:id="rId28"/>
    <p:sldLayoutId id="214748471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algn="ctr" defTabSz="914400" rtl="0" eaLnBrk="1" latinLnBrk="0" hangingPunct="1">
        <a:spcBef>
          <a:spcPct val="0"/>
        </a:spcBef>
        <a:buNone/>
        <a:defRPr sz="44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4.xml"/><Relationship Id="rId4" Type="http://schemas.openxmlformats.org/officeDocument/2006/relationships/slideLayout" Target="../slideLayouts/slideLayout7.xml"/><Relationship Id="rId1" Type="http://schemas.openxmlformats.org/officeDocument/2006/relationships/tags" Target="../tags/tag172.xml"/><Relationship Id="rId2" Type="http://schemas.openxmlformats.org/officeDocument/2006/relationships/tags" Target="../tags/tag17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tags" Target="../tags/tag183.xml"/><Relationship Id="rId4" Type="http://schemas.openxmlformats.org/officeDocument/2006/relationships/tags" Target="../tags/tag184.xml"/><Relationship Id="rId5" Type="http://schemas.openxmlformats.org/officeDocument/2006/relationships/slideLayout" Target="../slideLayouts/slideLayout9.xml"/><Relationship Id="rId1" Type="http://schemas.openxmlformats.org/officeDocument/2006/relationships/tags" Target="../tags/tag181.xml"/><Relationship Id="rId2" Type="http://schemas.openxmlformats.org/officeDocument/2006/relationships/tags" Target="../tags/tag182.xml"/></Relationships>
</file>

<file path=ppt/slides/_rels/slide3.xml.rels><?xml version="1.0" encoding="UTF-8" standalone="yes"?>
<Relationships xmlns="http://schemas.openxmlformats.org/package/2006/relationships"><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slideLayout" Target="../slideLayouts/slideLayout16.xml"/><Relationship Id="rId1" Type="http://schemas.openxmlformats.org/officeDocument/2006/relationships/tags" Target="../tags/tag175.xml"/><Relationship Id="rId2" Type="http://schemas.openxmlformats.org/officeDocument/2006/relationships/tags" Target="../tags/tag17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9" Type="http://schemas.openxmlformats.org/officeDocument/2006/relationships/image" Target="../media/image35.png"/><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jpeg"/><Relationship Id="rId25" Type="http://schemas.openxmlformats.org/officeDocument/2006/relationships/image" Target="../media/image51.jpe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jpe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tags" Target="../tags/tag179.xml"/><Relationship Id="rId2" Type="http://schemas.openxmlformats.org/officeDocument/2006/relationships/tags" Target="../tags/tag180.xml"/><Relationship Id="rId3" Type="http://schemas.openxmlformats.org/officeDocument/2006/relationships/slideLayout" Target="../slideLayouts/slideLayout9.xml"/><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32.jpeg"/><Relationship Id="rId7" Type="http://schemas.openxmlformats.org/officeDocument/2006/relationships/image" Target="../media/image33.png"/><Relationship Id="rId8"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custDataLst>
              <p:tags r:id="rId1"/>
            </p:custDataLst>
          </p:nvPr>
        </p:nvSpPr>
        <p:spPr/>
        <p:txBody>
          <a:bodyPr>
            <a:normAutofit fontScale="90000"/>
          </a:bodyPr>
          <a:lstStyle/>
          <a:p>
            <a:r>
              <a:rPr lang="de-CH" dirty="0" smtClean="0"/>
              <a:t>Software Architektur für </a:t>
            </a:r>
            <a:r>
              <a:rPr lang="de-CH" dirty="0" err="1" smtClean="0"/>
              <a:t>Continuous</a:t>
            </a:r>
            <a:r>
              <a:rPr lang="de-CH" dirty="0" smtClean="0"/>
              <a:t> </a:t>
            </a:r>
            <a:r>
              <a:rPr lang="de-CH" dirty="0" err="1" smtClean="0"/>
              <a:t>Deployment</a:t>
            </a:r>
            <a:r>
              <a:rPr lang="de-CH" dirty="0" smtClean="0"/>
              <a:t> </a:t>
            </a:r>
            <a:endParaRPr lang="de-CH" dirty="0"/>
          </a:p>
        </p:txBody>
      </p:sp>
      <p:sp>
        <p:nvSpPr>
          <p:cNvPr id="3" name="Untertitel 2"/>
          <p:cNvSpPr>
            <a:spLocks noGrp="1"/>
          </p:cNvSpPr>
          <p:nvPr>
            <p:ph type="subTitle" idx="1"/>
            <p:custDataLst>
              <p:tags r:id="rId2"/>
            </p:custDataLst>
          </p:nvPr>
        </p:nvSpPr>
        <p:spPr/>
        <p:txBody>
          <a:bodyPr/>
          <a:lstStyle/>
          <a:p>
            <a:r>
              <a:rPr lang="de-CH" dirty="0" err="1" smtClean="0"/>
              <a:t>Merchant</a:t>
            </a:r>
            <a:r>
              <a:rPr lang="de-CH" dirty="0" smtClean="0"/>
              <a:t> </a:t>
            </a:r>
            <a:r>
              <a:rPr lang="de-CH" dirty="0" err="1" smtClean="0"/>
              <a:t>Onboarding</a:t>
            </a:r>
          </a:p>
          <a:p>
            <a:r>
              <a:rPr lang="de-CH" sz="1600" dirty="0" smtClean="0"/>
              <a:t>Masterthesis</a:t>
            </a:r>
            <a:endParaRPr lang="de-CH" sz="1600" dirty="0"/>
          </a:p>
        </p:txBody>
      </p:sp>
      <p:sp>
        <p:nvSpPr>
          <p:cNvPr id="4" name="Textplatzhalter 3"/>
          <p:cNvSpPr>
            <a:spLocks noGrp="1"/>
          </p:cNvSpPr>
          <p:nvPr>
            <p:ph type="body" sz="quarter" idx="10"/>
            <p:custDataLst>
              <p:tags r:id="rId3"/>
            </p:custDataLst>
          </p:nvPr>
        </p:nvSpPr>
        <p:spPr/>
        <p:txBody>
          <a:bodyPr/>
          <a:lstStyle/>
          <a:p>
            <a:r>
              <a:rPr lang="de-CH" dirty="0" smtClean="0"/>
              <a:t>Andreas Heubeck</a:t>
            </a:r>
            <a:endParaRPr lang="de-CH" dirty="0"/>
          </a:p>
        </p:txBody>
      </p:sp>
    </p:spTree>
    <p:extLst>
      <p:ext uri="{BB962C8B-B14F-4D97-AF65-F5344CB8AC3E}">
        <p14:creationId xmlns:p14="http://schemas.microsoft.com/office/powerpoint/2010/main" val="32273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Vorgehen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10</a:t>
            </a:fld>
            <a:endParaRPr lang="de-CH" dirty="0"/>
          </a:p>
        </p:txBody>
      </p:sp>
    </p:spTree>
    <p:extLst>
      <p:ext uri="{BB962C8B-B14F-4D97-AF65-F5344CB8AC3E}">
        <p14:creationId xmlns:p14="http://schemas.microsoft.com/office/powerpoint/2010/main" val="1687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11</a:t>
            </a:fld>
            <a:endParaRPr lang="de-CH"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296" y="548680"/>
            <a:ext cx="7559675" cy="2105151"/>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96" y="2725839"/>
            <a:ext cx="7279023" cy="2119585"/>
          </a:xfrm>
          <a:prstGeom prst="rect">
            <a:avLst/>
          </a:prstGeom>
        </p:spPr>
      </p:pic>
    </p:spTree>
    <p:extLst>
      <p:ext uri="{BB962C8B-B14F-4D97-AF65-F5344CB8AC3E}">
        <p14:creationId xmlns:p14="http://schemas.microsoft.com/office/powerpoint/2010/main" val="56026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en-US" dirty="0" err="1"/>
              <a:t>Bereits</a:t>
            </a:r>
            <a:r>
              <a:rPr lang="en-US" dirty="0"/>
              <a:t> </a:t>
            </a:r>
            <a:r>
              <a:rPr lang="en-US" dirty="0" err="1"/>
              <a:t>umgesetzte</a:t>
            </a:r>
            <a:r>
              <a:rPr lang="en-US" dirty="0"/>
              <a:t> </a:t>
            </a:r>
            <a:r>
              <a:rPr lang="en-US" dirty="0" err="1"/>
              <a:t>Anforderungen</a:t>
            </a:r>
            <a:r>
              <a:rPr lang="en-US" dirty="0"/>
              <a:t> </a:t>
            </a:r>
            <a:r>
              <a:rPr lang="en-US" dirty="0" err="1"/>
              <a:t>erfassen</a:t>
            </a:r>
            <a:r>
              <a:rPr lang="en-US" dirty="0"/>
              <a:t>.</a:t>
            </a:r>
          </a:p>
          <a:p>
            <a:endParaRPr lang="en-US" dirty="0"/>
          </a:p>
          <a:p>
            <a:r>
              <a:rPr lang="en-US" dirty="0" err="1"/>
              <a:t>Neue</a:t>
            </a:r>
            <a:r>
              <a:rPr lang="en-US" dirty="0"/>
              <a:t> </a:t>
            </a:r>
            <a:r>
              <a:rPr lang="en-US" dirty="0" err="1"/>
              <a:t>Anforderungen</a:t>
            </a:r>
            <a:r>
              <a:rPr lang="en-US" dirty="0"/>
              <a:t> </a:t>
            </a:r>
            <a:r>
              <a:rPr lang="en-US" dirty="0" err="1"/>
              <a:t>mit</a:t>
            </a:r>
            <a:r>
              <a:rPr lang="en-US" dirty="0"/>
              <a:t> </a:t>
            </a:r>
            <a:r>
              <a:rPr lang="en-US" dirty="0" err="1"/>
              <a:t>dem</a:t>
            </a:r>
            <a:r>
              <a:rPr lang="en-US" dirty="0"/>
              <a:t> Product Owner </a:t>
            </a:r>
            <a:r>
              <a:rPr lang="en-US" dirty="0" err="1"/>
              <a:t>erarbeiten</a:t>
            </a:r>
            <a:r>
              <a:rPr lang="en-US" dirty="0"/>
              <a:t>.</a:t>
            </a:r>
          </a:p>
          <a:p>
            <a:endParaRPr lang="en-US" dirty="0"/>
          </a:p>
          <a:p>
            <a:r>
              <a:rPr lang="en-US" dirty="0"/>
              <a:t>Stakeholder </a:t>
            </a:r>
            <a:r>
              <a:rPr lang="en-US" dirty="0" err="1"/>
              <a:t>identifizieren</a:t>
            </a:r>
            <a:r>
              <a:rPr lang="en-US" dirty="0"/>
              <a:t>.</a:t>
            </a:r>
          </a:p>
          <a:p>
            <a:endParaRPr lang="en-US" dirty="0"/>
          </a:p>
          <a:p>
            <a:r>
              <a:rPr lang="en-US" dirty="0" err="1"/>
              <a:t>Qualitätsziele</a:t>
            </a:r>
            <a:r>
              <a:rPr lang="en-US" dirty="0"/>
              <a:t> und </a:t>
            </a:r>
            <a:r>
              <a:rPr lang="en-US" dirty="0" err="1"/>
              <a:t>Szenarien</a:t>
            </a:r>
            <a:r>
              <a:rPr lang="en-US" dirty="0"/>
              <a:t> </a:t>
            </a:r>
            <a:r>
              <a:rPr lang="en-US" dirty="0" err="1"/>
              <a:t>definieren</a:t>
            </a:r>
            <a:r>
              <a:rPr lang="en-US" dirty="0"/>
              <a:t>.</a:t>
            </a:r>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12</a:t>
            </a:fld>
            <a:endParaRPr lang="de-CH" dirty="0"/>
          </a:p>
        </p:txBody>
      </p:sp>
    </p:spTree>
    <p:extLst>
      <p:ext uri="{BB962C8B-B14F-4D97-AF65-F5344CB8AC3E}">
        <p14:creationId xmlns:p14="http://schemas.microsoft.com/office/powerpoint/2010/main" val="10978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13</a:t>
            </a:fld>
            <a:endParaRPr lang="de-CH" dirty="0"/>
          </a:p>
        </p:txBody>
      </p:sp>
      <p:sp>
        <p:nvSpPr>
          <p:cNvPr id="3" name="Content Placeholder 2"/>
          <p:cNvSpPr>
            <a:spLocks noGrp="1"/>
          </p:cNvSpPr>
          <p:nvPr>
            <p:ph idx="1"/>
          </p:nvPr>
        </p:nvSpPr>
        <p:spPr>
          <a:xfrm>
            <a:off x="971999" y="692696"/>
            <a:ext cx="7560000" cy="5382702"/>
          </a:xfrm>
        </p:spPr>
        <p:txBody>
          <a:bodyPr/>
          <a:lstStyle/>
          <a:p>
            <a:r>
              <a:rPr lang="de-DE" dirty="0" smtClean="0"/>
              <a:t>Der </a:t>
            </a:r>
            <a:r>
              <a:rPr lang="de-DE" dirty="0"/>
              <a:t>Zugriff auf sensitive Daten (PCI) darf nicht möglich </a:t>
            </a:r>
            <a:r>
              <a:rPr lang="de-DE" dirty="0" smtClean="0"/>
              <a:t>sein.</a:t>
            </a:r>
          </a:p>
          <a:p>
            <a:endParaRPr lang="de-DE" dirty="0"/>
          </a:p>
          <a:p>
            <a:r>
              <a:rPr lang="de-DE" dirty="0" smtClean="0"/>
              <a:t>Anpassungen </a:t>
            </a:r>
            <a:r>
              <a:rPr lang="de-DE" dirty="0"/>
              <a:t>an der Software sollen schnell eingeführt werden </a:t>
            </a:r>
            <a:r>
              <a:rPr lang="de-DE" dirty="0" smtClean="0"/>
              <a:t>können</a:t>
            </a:r>
            <a:r>
              <a:rPr lang="de-DE" dirty="0" smtClean="0"/>
              <a:t>.</a:t>
            </a:r>
          </a:p>
          <a:p>
            <a:endParaRPr lang="de-DE" dirty="0"/>
          </a:p>
          <a:p>
            <a:r>
              <a:rPr lang="de-DE" dirty="0" smtClean="0"/>
              <a:t>Die </a:t>
            </a:r>
            <a:r>
              <a:rPr lang="de-DE" dirty="0"/>
              <a:t>Applikation soll einfach auf unterschiedlichen Umgebungen installiert werden </a:t>
            </a:r>
            <a:r>
              <a:rPr lang="de-DE" dirty="0" smtClean="0"/>
              <a:t>können</a:t>
            </a:r>
            <a:r>
              <a:rPr lang="de-DE" dirty="0" smtClean="0"/>
              <a:t>.</a:t>
            </a:r>
          </a:p>
          <a:p>
            <a:endParaRPr lang="de-DE" dirty="0"/>
          </a:p>
          <a:p>
            <a:r>
              <a:rPr lang="de-DE" dirty="0" smtClean="0"/>
              <a:t>Der Händler soll </a:t>
            </a:r>
            <a:r>
              <a:rPr lang="de-DE" dirty="0"/>
              <a:t>bei korrektem Ausfüllen der Daten sich registrieren </a:t>
            </a:r>
            <a:r>
              <a:rPr lang="de-DE" dirty="0" smtClean="0"/>
              <a:t>können.</a:t>
            </a:r>
          </a:p>
          <a:p>
            <a:endParaRPr lang="de-DE" dirty="0"/>
          </a:p>
          <a:p>
            <a:r>
              <a:rPr lang="de-DE" dirty="0" smtClean="0"/>
              <a:t>Konfigurationsänderungen </a:t>
            </a:r>
            <a:r>
              <a:rPr lang="de-DE" dirty="0"/>
              <a:t>an der Applikation können ohne Unterbruch durchgeführt </a:t>
            </a:r>
            <a:r>
              <a:rPr lang="de-DE" dirty="0" smtClean="0"/>
              <a:t>werden</a:t>
            </a:r>
            <a:r>
              <a:rPr lang="de-DE" dirty="0" smtClean="0"/>
              <a:t>.</a:t>
            </a:r>
          </a:p>
          <a:p>
            <a:endParaRPr lang="de-DE" dirty="0" smtClean="0"/>
          </a:p>
          <a:p>
            <a:r>
              <a:rPr lang="de-DE" dirty="0" smtClean="0"/>
              <a:t>Die Applikation soll schnell horizontal skaliert werden können.</a:t>
            </a:r>
            <a:endParaRPr lang="de-DE" dirty="0"/>
          </a:p>
        </p:txBody>
      </p:sp>
    </p:spTree>
    <p:extLst>
      <p:ext uri="{BB962C8B-B14F-4D97-AF65-F5344CB8AC3E}">
        <p14:creationId xmlns:p14="http://schemas.microsoft.com/office/powerpoint/2010/main" val="94823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548680"/>
            <a:ext cx="7288401" cy="5526683"/>
          </a:xfrm>
        </p:spPr>
      </p:pic>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14</a:t>
            </a:fld>
            <a:endParaRPr lang="de-CH" dirty="0"/>
          </a:p>
        </p:txBody>
      </p:sp>
    </p:spTree>
    <p:extLst>
      <p:ext uri="{BB962C8B-B14F-4D97-AF65-F5344CB8AC3E}">
        <p14:creationId xmlns:p14="http://schemas.microsoft.com/office/powerpoint/2010/main" val="141532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b="1" dirty="0" err="1" smtClean="0"/>
              <a:t>Schnittstellenversionierung</a:t>
            </a:r>
            <a:r>
              <a:rPr lang="de-DE" b="1" dirty="0" smtClean="0"/>
              <a:t>:</a:t>
            </a:r>
          </a:p>
          <a:p>
            <a:pPr lvl="1"/>
            <a:r>
              <a:rPr lang="de-DE" dirty="0" smtClean="0"/>
              <a:t>Mehrere Schnittstellenversionen</a:t>
            </a:r>
          </a:p>
          <a:p>
            <a:pPr lvl="1"/>
            <a:endParaRPr lang="de-DE" dirty="0" smtClean="0"/>
          </a:p>
          <a:p>
            <a:r>
              <a:rPr lang="de-DE" b="1" dirty="0" smtClean="0"/>
              <a:t>Datenspeicherung:</a:t>
            </a:r>
          </a:p>
          <a:p>
            <a:pPr lvl="1"/>
            <a:r>
              <a:rPr lang="de-DE" dirty="0" smtClean="0"/>
              <a:t>Mehrere Schemaversionen</a:t>
            </a:r>
          </a:p>
          <a:p>
            <a:pPr lvl="1"/>
            <a:endParaRPr lang="de-DE" dirty="0"/>
          </a:p>
          <a:p>
            <a:r>
              <a:rPr lang="de-DE" b="1" dirty="0" smtClean="0"/>
              <a:t>Kommunikationsentkopplung: </a:t>
            </a:r>
            <a:endParaRPr lang="de-DE" b="1" dirty="0" smtClean="0"/>
          </a:p>
          <a:p>
            <a:pPr lvl="1"/>
            <a:r>
              <a:rPr lang="de-DE" dirty="0" smtClean="0"/>
              <a:t>Asynchrone Kommunikation</a:t>
            </a:r>
            <a:endParaRPr lang="de-DE" dirty="0" smtClean="0"/>
          </a:p>
          <a:p>
            <a:endParaRPr lang="de-DE" dirty="0"/>
          </a:p>
          <a:p>
            <a:r>
              <a:rPr lang="de-DE" b="1" dirty="0" err="1" smtClean="0"/>
              <a:t>Konfigurationmanagement</a:t>
            </a:r>
            <a:r>
              <a:rPr lang="de-DE" b="1" dirty="0" smtClean="0"/>
              <a:t>: </a:t>
            </a:r>
            <a:endParaRPr lang="de-DE" b="1" dirty="0" smtClean="0"/>
          </a:p>
          <a:p>
            <a:pPr lvl="1"/>
            <a:r>
              <a:rPr lang="de-DE" dirty="0" smtClean="0"/>
              <a:t>Orchestration </a:t>
            </a:r>
            <a:r>
              <a:rPr lang="de-DE" dirty="0" smtClean="0"/>
              <a:t>und </a:t>
            </a:r>
            <a:r>
              <a:rPr lang="de-DE" dirty="0" smtClean="0"/>
              <a:t>Konfiguration</a:t>
            </a:r>
            <a:endParaRPr lang="de-DE" b="1"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15</a:t>
            </a:fld>
            <a:endParaRPr lang="de-CH" dirty="0"/>
          </a:p>
        </p:txBody>
      </p:sp>
    </p:spTree>
    <p:extLst>
      <p:ext uri="{BB962C8B-B14F-4D97-AF65-F5344CB8AC3E}">
        <p14:creationId xmlns:p14="http://schemas.microsoft.com/office/powerpoint/2010/main" val="13616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b="1" dirty="0" err="1" smtClean="0"/>
              <a:t>Schnittstellenversionierung</a:t>
            </a:r>
            <a:r>
              <a:rPr lang="de-DE" b="1" dirty="0" smtClean="0"/>
              <a:t>:</a:t>
            </a:r>
          </a:p>
          <a:p>
            <a:pPr lvl="1"/>
            <a:r>
              <a:rPr lang="de-DE" dirty="0" err="1" smtClean="0"/>
              <a:t>Versionierung</a:t>
            </a:r>
            <a:r>
              <a:rPr lang="de-DE" dirty="0" smtClean="0"/>
              <a:t> mit Pfad, Content-</a:t>
            </a:r>
            <a:r>
              <a:rPr lang="de-DE" dirty="0" err="1" smtClean="0"/>
              <a:t>Negotiation</a:t>
            </a:r>
            <a:r>
              <a:rPr lang="de-DE" dirty="0" smtClean="0"/>
              <a:t>, </a:t>
            </a:r>
            <a:r>
              <a:rPr lang="de-DE" dirty="0" err="1" smtClean="0"/>
              <a:t>GraphQL</a:t>
            </a:r>
            <a:endParaRPr lang="de-DE" dirty="0" smtClean="0"/>
          </a:p>
          <a:p>
            <a:pPr lvl="1"/>
            <a:endParaRPr lang="de-DE" dirty="0" smtClean="0"/>
          </a:p>
          <a:p>
            <a:r>
              <a:rPr lang="de-DE" b="1" dirty="0" smtClean="0"/>
              <a:t>Datenspeicherung:</a:t>
            </a:r>
          </a:p>
          <a:p>
            <a:pPr lvl="1"/>
            <a:r>
              <a:rPr lang="de-DE" dirty="0" smtClean="0"/>
              <a:t>Oracle, MySQL, </a:t>
            </a:r>
            <a:r>
              <a:rPr lang="de-DE" dirty="0" err="1" smtClean="0"/>
              <a:t>MongoDB</a:t>
            </a:r>
            <a:r>
              <a:rPr lang="de-DE" dirty="0" smtClean="0"/>
              <a:t>, </a:t>
            </a:r>
            <a:r>
              <a:rPr lang="de-DE" dirty="0" err="1" smtClean="0"/>
              <a:t>Redis</a:t>
            </a:r>
            <a:endParaRPr lang="de-DE" dirty="0" smtClean="0"/>
          </a:p>
          <a:p>
            <a:pPr lvl="1"/>
            <a:endParaRPr lang="de-DE" dirty="0"/>
          </a:p>
          <a:p>
            <a:r>
              <a:rPr lang="de-DE" b="1" dirty="0" smtClean="0"/>
              <a:t>Kommunikationsentkopplung: </a:t>
            </a:r>
            <a:endParaRPr lang="de-DE" b="1" dirty="0" smtClean="0"/>
          </a:p>
          <a:p>
            <a:pPr lvl="1"/>
            <a:r>
              <a:rPr lang="de-DE" dirty="0" smtClean="0"/>
              <a:t>JMS, Kafka, </a:t>
            </a:r>
            <a:r>
              <a:rPr lang="de-DE" dirty="0" err="1" smtClean="0"/>
              <a:t>Redis</a:t>
            </a:r>
            <a:r>
              <a:rPr lang="de-DE" dirty="0" smtClean="0"/>
              <a:t>, Spring REST &amp; </a:t>
            </a:r>
            <a:r>
              <a:rPr lang="de-DE" dirty="0" err="1" smtClean="0"/>
              <a:t>Hystrix</a:t>
            </a:r>
            <a:endParaRPr lang="de-DE" dirty="0" smtClean="0"/>
          </a:p>
          <a:p>
            <a:endParaRPr lang="de-DE" dirty="0"/>
          </a:p>
          <a:p>
            <a:r>
              <a:rPr lang="de-DE" b="1" dirty="0" err="1" smtClean="0"/>
              <a:t>Konfigurationmanagement</a:t>
            </a:r>
            <a:r>
              <a:rPr lang="de-DE" b="1" dirty="0" smtClean="0"/>
              <a:t>: </a:t>
            </a:r>
            <a:endParaRPr lang="de-DE" b="1" dirty="0" smtClean="0"/>
          </a:p>
          <a:p>
            <a:pPr lvl="1"/>
            <a:r>
              <a:rPr lang="de-DE" dirty="0" smtClean="0"/>
              <a:t>Docker &amp; </a:t>
            </a:r>
            <a:r>
              <a:rPr lang="de-DE" dirty="0" err="1" smtClean="0"/>
              <a:t>Compose</a:t>
            </a:r>
            <a:r>
              <a:rPr lang="de-DE" dirty="0" smtClean="0"/>
              <a:t> &amp; </a:t>
            </a:r>
            <a:r>
              <a:rPr lang="de-DE" dirty="0" err="1" smtClean="0"/>
              <a:t>Swarm</a:t>
            </a:r>
            <a:r>
              <a:rPr lang="de-DE" dirty="0" smtClean="0"/>
              <a:t>, </a:t>
            </a:r>
            <a:r>
              <a:rPr lang="de-DE" dirty="0" err="1" smtClean="0"/>
              <a:t>SaltStack</a:t>
            </a:r>
            <a:r>
              <a:rPr lang="de-DE" dirty="0" smtClean="0"/>
              <a:t>, </a:t>
            </a:r>
            <a:r>
              <a:rPr lang="de-DE" dirty="0" err="1" smtClean="0"/>
              <a:t>OpenShift</a:t>
            </a:r>
            <a:r>
              <a:rPr lang="de-DE" dirty="0" smtClean="0"/>
              <a:t>,</a:t>
            </a:r>
          </a:p>
          <a:p>
            <a:pPr lvl="1"/>
            <a:r>
              <a:rPr lang="de-DE" dirty="0" smtClean="0"/>
              <a:t>Spring Cloud </a:t>
            </a:r>
            <a:r>
              <a:rPr lang="de-DE" dirty="0" err="1" smtClean="0"/>
              <a:t>Config</a:t>
            </a:r>
            <a:endParaRPr lang="de-DE" b="1" dirty="0"/>
          </a:p>
        </p:txBody>
      </p:sp>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16</a:t>
            </a:fld>
            <a:endParaRPr lang="de-CH" dirty="0"/>
          </a:p>
        </p:txBody>
      </p:sp>
    </p:spTree>
    <p:extLst>
      <p:ext uri="{BB962C8B-B14F-4D97-AF65-F5344CB8AC3E}">
        <p14:creationId xmlns:p14="http://schemas.microsoft.com/office/powerpoint/2010/main" val="16024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de-DE" b="1" dirty="0" smtClean="0"/>
              <a:t>MySQL</a:t>
            </a:r>
            <a:r>
              <a:rPr lang="de-DE" b="1" dirty="0" smtClean="0"/>
              <a:t>, </a:t>
            </a:r>
            <a:r>
              <a:rPr lang="de-DE" b="1" dirty="0" err="1" smtClean="0"/>
              <a:t>MongoDB</a:t>
            </a:r>
            <a:endParaRPr lang="de-DE" b="1" dirty="0"/>
          </a:p>
          <a:p>
            <a:pPr lvl="1"/>
            <a:r>
              <a:rPr lang="de-DE" dirty="0" err="1" smtClean="0"/>
              <a:t>Schemaversionierung</a:t>
            </a:r>
            <a:endParaRPr lang="de-DE" dirty="0"/>
          </a:p>
          <a:p>
            <a:pPr lvl="1"/>
            <a:r>
              <a:rPr lang="de-DE" dirty="0" smtClean="0"/>
              <a:t>Replikation</a:t>
            </a:r>
          </a:p>
          <a:p>
            <a:pPr lvl="1"/>
            <a:endParaRPr lang="de-DE" dirty="0" smtClean="0"/>
          </a:p>
          <a:p>
            <a:r>
              <a:rPr lang="de-DE" b="1" dirty="0" err="1" smtClean="0"/>
              <a:t>GraphQL</a:t>
            </a:r>
            <a:endParaRPr lang="de-DE" b="1" dirty="0"/>
          </a:p>
          <a:p>
            <a:pPr lvl="1"/>
            <a:r>
              <a:rPr lang="de-DE" dirty="0" smtClean="0"/>
              <a:t>Lesen und Schreiben</a:t>
            </a:r>
          </a:p>
          <a:p>
            <a:endParaRPr lang="de-DE" dirty="0" smtClean="0"/>
          </a:p>
          <a:p>
            <a:r>
              <a:rPr lang="de-DE" b="1" dirty="0" err="1" smtClean="0"/>
              <a:t>OpenShift</a:t>
            </a:r>
            <a:endParaRPr lang="de-DE" b="1" dirty="0" smtClean="0"/>
          </a:p>
          <a:p>
            <a:pPr lvl="1"/>
            <a:r>
              <a:rPr lang="de-DE" dirty="0" smtClean="0"/>
              <a:t>Installation der Anwendung, Templates</a:t>
            </a:r>
          </a:p>
          <a:p>
            <a:endParaRPr lang="de-DE" dirty="0" smtClean="0"/>
          </a:p>
          <a:p>
            <a:r>
              <a:rPr lang="de-DE" b="1" dirty="0" smtClean="0"/>
              <a:t>Spring Cloud </a:t>
            </a:r>
            <a:r>
              <a:rPr lang="de-DE" b="1" dirty="0" err="1" smtClean="0"/>
              <a:t>Config</a:t>
            </a:r>
            <a:endParaRPr lang="de-DE" b="1" dirty="0" smtClean="0"/>
          </a:p>
          <a:p>
            <a:pPr lvl="1"/>
            <a:r>
              <a:rPr lang="de-DE" dirty="0" smtClean="0"/>
              <a:t>Client / Server, automatische Aktualisierung</a:t>
            </a:r>
            <a:endParaRPr lang="de-DE" dirty="0" smtClean="0"/>
          </a:p>
          <a:p>
            <a:endParaRPr lang="de-DE" dirty="0"/>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17</a:t>
            </a:fld>
            <a:endParaRPr lang="de-CH" dirty="0"/>
          </a:p>
        </p:txBody>
      </p:sp>
    </p:spTree>
    <p:extLst>
      <p:ext uri="{BB962C8B-B14F-4D97-AF65-F5344CB8AC3E}">
        <p14:creationId xmlns:p14="http://schemas.microsoft.com/office/powerpoint/2010/main" val="45841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18</a:t>
            </a:fld>
            <a:endParaRPr lang="de-CH" dirty="0"/>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332656"/>
            <a:ext cx="7958795" cy="5598691"/>
          </a:xfrm>
        </p:spPr>
      </p:pic>
    </p:spTree>
    <p:extLst>
      <p:ext uri="{BB962C8B-B14F-4D97-AF65-F5344CB8AC3E}">
        <p14:creationId xmlns:p14="http://schemas.microsoft.com/office/powerpoint/2010/main" val="1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de-DE" b="1" dirty="0" smtClean="0"/>
              <a:t>Software Architektur Dokument:</a:t>
            </a:r>
          </a:p>
          <a:p>
            <a:pPr lvl="1"/>
            <a:r>
              <a:rPr lang="de-DE" dirty="0" smtClean="0"/>
              <a:t>Lösungsstrategie</a:t>
            </a:r>
            <a:endParaRPr lang="de-DE" dirty="0" smtClean="0"/>
          </a:p>
          <a:p>
            <a:pPr lvl="1"/>
            <a:r>
              <a:rPr lang="de-DE" dirty="0" smtClean="0"/>
              <a:t>Sichten:</a:t>
            </a:r>
          </a:p>
          <a:p>
            <a:pPr lvl="2"/>
            <a:r>
              <a:rPr lang="de-DE" dirty="0" smtClean="0"/>
              <a:t>Komponenten</a:t>
            </a:r>
          </a:p>
          <a:p>
            <a:pPr lvl="2"/>
            <a:r>
              <a:rPr lang="de-DE" dirty="0" smtClean="0"/>
              <a:t>Laufzeit</a:t>
            </a:r>
          </a:p>
          <a:p>
            <a:pPr lvl="2"/>
            <a:r>
              <a:rPr lang="de-DE" dirty="0" smtClean="0"/>
              <a:t>Verteilung</a:t>
            </a:r>
          </a:p>
          <a:p>
            <a:pPr lvl="1"/>
            <a:r>
              <a:rPr lang="de-DE" dirty="0" smtClean="0"/>
              <a:t>Konzepte:</a:t>
            </a:r>
          </a:p>
          <a:p>
            <a:pPr lvl="2"/>
            <a:r>
              <a:rPr lang="de-DE" dirty="0" smtClean="0"/>
              <a:t>Aktualisierung </a:t>
            </a:r>
            <a:r>
              <a:rPr lang="de-DE" dirty="0" smtClean="0"/>
              <a:t>der Software</a:t>
            </a:r>
          </a:p>
          <a:p>
            <a:pPr lvl="2"/>
            <a:r>
              <a:rPr lang="de-DE" dirty="0" err="1" smtClean="0"/>
              <a:t>Schnittstellenversionierung</a:t>
            </a:r>
            <a:endParaRPr lang="de-DE" dirty="0" smtClean="0"/>
          </a:p>
          <a:p>
            <a:pPr lvl="2"/>
            <a:r>
              <a:rPr lang="de-DE" dirty="0" smtClean="0"/>
              <a:t>Konfigurationsmanagement</a:t>
            </a:r>
            <a:endParaRPr lang="de-DE" dirty="0" smtClean="0"/>
          </a:p>
          <a:p>
            <a:pPr lvl="2"/>
            <a:r>
              <a:rPr lang="de-DE" dirty="0" err="1" smtClean="0"/>
              <a:t>Build</a:t>
            </a:r>
            <a:r>
              <a:rPr lang="de-DE" dirty="0"/>
              <a:t> </a:t>
            </a:r>
            <a:r>
              <a:rPr lang="de-DE" dirty="0" smtClean="0"/>
              <a:t>Management</a:t>
            </a:r>
          </a:p>
          <a:p>
            <a:pPr lvl="2"/>
            <a:r>
              <a:rPr lang="de-DE" dirty="0" smtClean="0"/>
              <a:t>Persistenz, Transaktionsbehandlung</a:t>
            </a:r>
            <a:r>
              <a:rPr lang="de-DE" dirty="0" smtClean="0"/>
              <a:t>.</a:t>
            </a:r>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19</a:t>
            </a:fld>
            <a:endParaRPr lang="de-CH" dirty="0"/>
          </a:p>
        </p:txBody>
      </p:sp>
    </p:spTree>
    <p:extLst>
      <p:ext uri="{BB962C8B-B14F-4D97-AF65-F5344CB8AC3E}">
        <p14:creationId xmlns:p14="http://schemas.microsoft.com/office/powerpoint/2010/main" val="21033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a:t>
            </a:fld>
            <a:endParaRPr lang="de-CH"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620688"/>
            <a:ext cx="7812360" cy="5714412"/>
          </a:xfrm>
          <a:prstGeom prst="rect">
            <a:avLst/>
          </a:prstGeom>
        </p:spPr>
      </p:pic>
    </p:spTree>
    <p:extLst>
      <p:ext uri="{BB962C8B-B14F-4D97-AF65-F5344CB8AC3E}">
        <p14:creationId xmlns:p14="http://schemas.microsoft.com/office/powerpoint/2010/main" val="11891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20</a:t>
            </a:fld>
            <a:endParaRPr lang="de-CH"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3688" y="260648"/>
            <a:ext cx="5158176" cy="5976664"/>
          </a:xfrm>
        </p:spPr>
      </p:pic>
    </p:spTree>
    <p:extLst>
      <p:ext uri="{BB962C8B-B14F-4D97-AF65-F5344CB8AC3E}">
        <p14:creationId xmlns:p14="http://schemas.microsoft.com/office/powerpoint/2010/main" val="20083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Demo</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21</a:t>
            </a:fld>
            <a:endParaRPr lang="de-CH" dirty="0"/>
          </a:p>
        </p:txBody>
      </p:sp>
    </p:spTree>
    <p:extLst>
      <p:ext uri="{BB962C8B-B14F-4D97-AF65-F5344CB8AC3E}">
        <p14:creationId xmlns:p14="http://schemas.microsoft.com/office/powerpoint/2010/main" val="138485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22</a:t>
            </a:fld>
            <a:endParaRPr lang="de-CH"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404664"/>
            <a:ext cx="6452194" cy="5765791"/>
          </a:xfrm>
        </p:spPr>
      </p:pic>
    </p:spTree>
    <p:extLst>
      <p:ext uri="{BB962C8B-B14F-4D97-AF65-F5344CB8AC3E}">
        <p14:creationId xmlns:p14="http://schemas.microsoft.com/office/powerpoint/2010/main" val="8625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Erkenntnisse, Schlussfolgerung, </a:t>
            </a:r>
            <a:r>
              <a:rPr lang="de-DE" sz="3600" dirty="0" err="1" smtClean="0"/>
              <a:t>Massnahmen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23</a:t>
            </a:fld>
            <a:endParaRPr lang="de-CH" dirty="0"/>
          </a:p>
        </p:txBody>
      </p:sp>
    </p:spTree>
    <p:extLst>
      <p:ext uri="{BB962C8B-B14F-4D97-AF65-F5344CB8AC3E}">
        <p14:creationId xmlns:p14="http://schemas.microsoft.com/office/powerpoint/2010/main" val="31650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20688"/>
            <a:ext cx="7560000" cy="5454710"/>
          </a:xfrm>
        </p:spPr>
        <p:txBody>
          <a:bodyPr>
            <a:normAutofit/>
          </a:bodyPr>
          <a:lstStyle/>
          <a:p>
            <a:r>
              <a:rPr lang="de-DE" b="1" dirty="0" smtClean="0"/>
              <a:t>Erkenntnisse:</a:t>
            </a:r>
          </a:p>
          <a:p>
            <a:pPr lvl="1"/>
            <a:r>
              <a:rPr lang="de-DE" dirty="0" err="1" smtClean="0"/>
              <a:t>Scrum</a:t>
            </a:r>
            <a:r>
              <a:rPr lang="de-DE" dirty="0" smtClean="0"/>
              <a:t> für Einzelarbeiten </a:t>
            </a:r>
            <a:r>
              <a:rPr lang="de-DE" dirty="0" err="1" smtClean="0"/>
              <a:t>mühesam</a:t>
            </a:r>
            <a:r>
              <a:rPr lang="de-DE" dirty="0" smtClean="0"/>
              <a:t>.</a:t>
            </a:r>
          </a:p>
          <a:p>
            <a:pPr lvl="1"/>
            <a:r>
              <a:rPr lang="de-DE" dirty="0" smtClean="0"/>
              <a:t>Architekt kann nicht mehr jedes Detail kennen.</a:t>
            </a:r>
          </a:p>
          <a:p>
            <a:pPr lvl="1"/>
            <a:r>
              <a:rPr lang="de-DE" dirty="0" smtClean="0"/>
              <a:t>Strukturiertes Vorgehen, Iterationen und Kommunikation führen zum Ziel.</a:t>
            </a:r>
          </a:p>
          <a:p>
            <a:endParaRPr lang="de-DE" dirty="0"/>
          </a:p>
          <a:p>
            <a:r>
              <a:rPr lang="de-DE" b="1" dirty="0" smtClean="0"/>
              <a:t>Schlussfolgerung:</a:t>
            </a:r>
          </a:p>
          <a:p>
            <a:pPr lvl="1"/>
            <a:r>
              <a:rPr lang="de-DE" dirty="0" smtClean="0"/>
              <a:t>Qualitätsziele erfüllt.</a:t>
            </a:r>
          </a:p>
          <a:p>
            <a:pPr lvl="1"/>
            <a:r>
              <a:rPr lang="de-DE" dirty="0" smtClean="0"/>
              <a:t>Arc42 ist ein guter Leitfaden.</a:t>
            </a:r>
          </a:p>
          <a:p>
            <a:pPr lvl="1"/>
            <a:r>
              <a:rPr lang="de-DE" dirty="0" smtClean="0"/>
              <a:t>Lösungen wiederverwendbar.</a:t>
            </a:r>
          </a:p>
          <a:p>
            <a:pPr lvl="1"/>
            <a:endParaRPr lang="de-DE" dirty="0"/>
          </a:p>
          <a:p>
            <a:r>
              <a:rPr lang="de-DE" b="1" dirty="0" err="1" smtClean="0"/>
              <a:t>Massnahmen</a:t>
            </a:r>
            <a:r>
              <a:rPr lang="de-DE" b="1" dirty="0" smtClean="0"/>
              <a:t>:</a:t>
            </a:r>
          </a:p>
          <a:p>
            <a:pPr lvl="1"/>
            <a:r>
              <a:rPr lang="de-DE" dirty="0" smtClean="0"/>
              <a:t>Review </a:t>
            </a:r>
            <a:r>
              <a:rPr lang="de-DE" dirty="0" err="1" smtClean="0"/>
              <a:t>Deployment</a:t>
            </a:r>
            <a:r>
              <a:rPr lang="de-DE" dirty="0" smtClean="0"/>
              <a:t>.</a:t>
            </a:r>
          </a:p>
          <a:p>
            <a:pPr lvl="1"/>
            <a:r>
              <a:rPr lang="de-DE" dirty="0" smtClean="0"/>
              <a:t>Schulung für </a:t>
            </a:r>
            <a:r>
              <a:rPr lang="de-DE" dirty="0" err="1" smtClean="0"/>
              <a:t>OpenShift</a:t>
            </a:r>
            <a:endParaRPr lang="de-DE" dirty="0" smtClean="0"/>
          </a:p>
          <a:p>
            <a:pPr lvl="1"/>
            <a:r>
              <a:rPr lang="de-DE" dirty="0" smtClean="0"/>
              <a:t>Change Management einbeziehen.</a:t>
            </a:r>
          </a:p>
          <a:p>
            <a:pPr lvl="1"/>
            <a:endParaRPr lang="de-DE" dirty="0" smtClean="0"/>
          </a:p>
          <a:p>
            <a:pPr lvl="1"/>
            <a:endParaRPr lang="de-DE" dirty="0" smtClean="0"/>
          </a:p>
          <a:p>
            <a:pPr lvl="1"/>
            <a:endParaRPr lang="de-DE" dirty="0" smtClean="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24</a:t>
            </a:fld>
            <a:endParaRPr lang="de-CH" dirty="0"/>
          </a:p>
        </p:txBody>
      </p:sp>
    </p:spTree>
    <p:extLst>
      <p:ext uri="{BB962C8B-B14F-4D97-AF65-F5344CB8AC3E}">
        <p14:creationId xmlns:p14="http://schemas.microsoft.com/office/powerpoint/2010/main" val="7481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CH" dirty="0" smtClean="0"/>
              <a:t>Disclaimer</a:t>
            </a:r>
            <a:endParaRPr lang="de-CH" dirty="0"/>
          </a:p>
        </p:txBody>
      </p:sp>
      <p:sp>
        <p:nvSpPr>
          <p:cNvPr id="6" name="Inhaltsplatzhalter 2"/>
          <p:cNvSpPr>
            <a:spLocks noGrp="1"/>
          </p:cNvSpPr>
          <p:nvPr>
            <p:ph idx="1"/>
            <p:custDataLst>
              <p:tags r:id="rId2"/>
            </p:custDataLst>
          </p:nvPr>
        </p:nvSpPr>
        <p:spPr/>
        <p:txBody>
          <a:bodyPr>
            <a:normAutofit/>
          </a:bodyPr>
          <a:lstStyle/>
          <a:p>
            <a:pPr marL="0" indent="0">
              <a:buNone/>
            </a:pPr>
            <a:r>
              <a:rPr lang="de-CH" sz="1000" dirty="0" smtClean="0"/>
              <a:t>Diese Unterlagen wurden von SIX Group AG, ihren Tochter-, Schwestergesellschaften und/oder ihren Niederlassungen (zusammen «SIX») für den ausschliesslichen Gebrauch durch diejenigen Personen, welchen SIX sie zustellt, ausgearbeitet. Diese Unterlagen und ihr Inhalt stellen keine verbindliche Vereinbarung, Empfehlung, Anlageempfehlung, Angebot, Einladung oder Offerte zum Kauf oder Verkauf von Finanzinformationen, Produkten, Solutions oder Dienstleistungen dar. Sie dienen einzig Informationszwecken und können ohne Ankündigung jederzeit geändert </a:t>
            </a:r>
            <a:r>
              <a:rPr lang="de-CH" sz="1000" dirty="0" smtClean="0"/>
              <a:t>werden. SIX </a:t>
            </a:r>
            <a:r>
              <a:rPr lang="de-CH" sz="1000" dirty="0" smtClean="0"/>
              <a:t>hat keine Verpflichtung, diese Unterlagen zu aktualisieren, abzuändern oder den Inhalt auf dem aktuellsten Stand zu halten. SIX gibt keine Erklärungen, Gewährleistungen, Garantien oder Zusicherungen – weder ausdrücklich noch implizit – in Bezug auf die Richtigkeit, Vollständigkeit, Angemessenheit, Eignung oder Verlässlichkeit des Inhalts dieser Unterlagen ab und wird auch keine solchen abgeben. </a:t>
            </a:r>
            <a:r>
              <a:rPr lang="de-CH" sz="1000" dirty="0" smtClean="0"/>
              <a:t>SIX </a:t>
            </a:r>
            <a:r>
              <a:rPr lang="de-CH" sz="1000" dirty="0" smtClean="0"/>
              <a:t>und ihre Verwaltungsräte, Führungskräfte, Mitarbeiter, Vertreter und Beauftragte schliessen jegliche Haftung für Verluste, Schaden oder Beeinträchtigungen, welche aus oder im Zusammenhang mit diesen Unterlagen entstehen, aus. Diese Unterlagen sind Eigentum von SIX und dürfen ohne die vorgängige, ausdrückliche sowie schriftliche Zustimmung von SIX in keiner Weise gedruckt, kopiert, reproduziert, veröffentlicht, weitergegeben, offengelegt oder verbreitet werden.  </a:t>
            </a:r>
          </a:p>
          <a:p>
            <a:pPr marL="0" indent="0">
              <a:buNone/>
            </a:pPr>
            <a:r>
              <a:rPr lang="de-CH" sz="1000" dirty="0" smtClean="0"/>
              <a:t/>
            </a:r>
            <a:br>
              <a:rPr lang="de-CH" sz="1000" dirty="0" smtClean="0"/>
            </a:br>
            <a:r>
              <a:rPr lang="de-CH" sz="1000" dirty="0" smtClean="0"/>
              <a:t>© </a:t>
            </a:r>
            <a:r>
              <a:rPr lang="de-CH" sz="1000" dirty="0" smtClean="0"/>
              <a:t>2017 </a:t>
            </a:r>
            <a:r>
              <a:rPr lang="de-CH" sz="1000" dirty="0" smtClean="0"/>
              <a:t>SIX Group AG. Alle Rechte vorbehalten.</a:t>
            </a:r>
            <a:endParaRPr lang="de-CH" sz="1000" dirty="0"/>
          </a:p>
        </p:txBody>
      </p:sp>
      <p:sp>
        <p:nvSpPr>
          <p:cNvPr id="4" name="Datumsplatzhalter 3"/>
          <p:cNvSpPr>
            <a:spLocks noGrp="1"/>
          </p:cNvSpPr>
          <p:nvPr>
            <p:ph type="dt" sz="half" idx="10"/>
            <p:custDataLst>
              <p:tags r:id="rId3"/>
            </p:custDataLst>
          </p:nvPr>
        </p:nvSpPr>
        <p:spPr/>
        <p:txBody>
          <a:bodyPr/>
          <a:lstStyle/>
          <a:p>
            <a:fld id="{23AC8AE8-E79F-446A-959A-9D0E36B505B7}" type="datetime1">
              <a:rPr lang="de-CH" smtClean="0"/>
              <a:pPr/>
              <a:t>07.03.17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25</a:t>
            </a:fld>
            <a:endParaRPr lang="de-CH" dirty="0"/>
          </a:p>
        </p:txBody>
      </p:sp>
    </p:spTree>
    <p:extLst>
      <p:ext uri="{BB962C8B-B14F-4D97-AF65-F5344CB8AC3E}">
        <p14:creationId xmlns:p14="http://schemas.microsoft.com/office/powerpoint/2010/main" val="138493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custDataLst>
              <p:tags r:id="rId1"/>
            </p:custDataLst>
          </p:nvPr>
        </p:nvSpPr>
        <p:spPr/>
        <p:txBody>
          <a:bodyPr/>
          <a:lstStyle/>
          <a:p>
            <a:endParaRPr lang="de-CH" dirty="0"/>
          </a:p>
        </p:txBody>
      </p:sp>
      <p:sp>
        <p:nvSpPr>
          <p:cNvPr id="9" name="Inhaltsplatzhalter 8"/>
          <p:cNvSpPr>
            <a:spLocks noGrp="1"/>
          </p:cNvSpPr>
          <p:nvPr>
            <p:ph idx="1"/>
            <p:custDataLst>
              <p:tags r:id="rId2"/>
            </p:custDataLst>
          </p:nvPr>
        </p:nvSpPr>
        <p:spPr/>
        <p:txBody>
          <a:bodyPr/>
          <a:lstStyle/>
          <a:p>
            <a:r>
              <a:rPr lang="de-CH" dirty="0" smtClean="0"/>
              <a:t>Ausgangslage </a:t>
            </a:r>
            <a:r>
              <a:rPr lang="de-CH" dirty="0" smtClean="0"/>
              <a:t>/ Umfeld</a:t>
            </a:r>
          </a:p>
          <a:p>
            <a:r>
              <a:rPr lang="de-CH" dirty="0" smtClean="0"/>
              <a:t>Problemstellung </a:t>
            </a:r>
            <a:r>
              <a:rPr lang="de-CH" dirty="0" smtClean="0"/>
              <a:t>/ Ist-Zustand</a:t>
            </a:r>
          </a:p>
          <a:p>
            <a:r>
              <a:rPr lang="de-CH" dirty="0" smtClean="0"/>
              <a:t>Vorgehen</a:t>
            </a:r>
            <a:endParaRPr lang="de-CH" dirty="0" smtClean="0"/>
          </a:p>
          <a:p>
            <a:r>
              <a:rPr lang="de-CH" dirty="0" smtClean="0"/>
              <a:t>Ergebnis</a:t>
            </a:r>
            <a:endParaRPr lang="de-CH" dirty="0" smtClean="0"/>
          </a:p>
          <a:p>
            <a:r>
              <a:rPr lang="de-CH" dirty="0" smtClean="0"/>
              <a:t>Demo / Bewertung</a:t>
            </a:r>
          </a:p>
          <a:p>
            <a:r>
              <a:rPr lang="de-CH" dirty="0" smtClean="0"/>
              <a:t>Erkenntnisse</a:t>
            </a:r>
            <a:r>
              <a:rPr lang="de-CH" dirty="0" smtClean="0"/>
              <a:t>, Schlussfolgerung, </a:t>
            </a:r>
            <a:r>
              <a:rPr lang="de-CH" dirty="0" smtClean="0"/>
              <a:t>Massnahmen</a:t>
            </a:r>
          </a:p>
          <a:p>
            <a:r>
              <a:rPr lang="de-CH" dirty="0" smtClean="0"/>
              <a:t>Fragen</a:t>
            </a:r>
            <a:endParaRPr lang="de-CH" dirty="0" smtClean="0"/>
          </a:p>
          <a:p>
            <a:endParaRPr lang="de-CH" dirty="0"/>
          </a:p>
        </p:txBody>
      </p:sp>
      <p:sp>
        <p:nvSpPr>
          <p:cNvPr id="4" name="Datumsplatzhalter 3"/>
          <p:cNvSpPr>
            <a:spLocks noGrp="1"/>
          </p:cNvSpPr>
          <p:nvPr>
            <p:ph type="dt" sz="half" idx="10"/>
            <p:custDataLst>
              <p:tags r:id="rId3"/>
            </p:custDataLst>
          </p:nvPr>
        </p:nvSpPr>
        <p:spPr/>
        <p:txBody>
          <a:bodyPr/>
          <a:lstStyle/>
          <a:p>
            <a:fld id="{9B0C978E-95F0-40EB-AAEE-6991B236EB3B}" type="datetime1">
              <a:rPr lang="de-CH" smtClean="0"/>
              <a:pPr/>
              <a:t>07.03.17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3</a:t>
            </a:fld>
            <a:endParaRPr lang="de-CH" dirty="0"/>
          </a:p>
        </p:txBody>
      </p:sp>
    </p:spTree>
    <p:extLst>
      <p:ext uri="{BB962C8B-B14F-4D97-AF65-F5344CB8AC3E}">
        <p14:creationId xmlns:p14="http://schemas.microsoft.com/office/powerpoint/2010/main" val="30150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Ausgangslage / Umfeld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4</a:t>
            </a:fld>
            <a:endParaRPr lang="de-CH" dirty="0"/>
          </a:p>
        </p:txBody>
      </p:sp>
    </p:spTree>
    <p:extLst>
      <p:ext uri="{BB962C8B-B14F-4D97-AF65-F5344CB8AC3E}">
        <p14:creationId xmlns:p14="http://schemas.microsoft.com/office/powerpoint/2010/main" val="162027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custDataLst>
              <p:tags r:id="rId1"/>
            </p:custDataLst>
          </p:nvPr>
        </p:nvSpPr>
        <p:spPr/>
        <p:txBody>
          <a:bodyPr/>
          <a:lstStyle/>
          <a:p>
            <a:fld id="{4505397D-F40C-400C-A486-AA0581CF7685}" type="datetime1">
              <a:rPr lang="de-CH" smtClean="0"/>
              <a:pPr/>
              <a:t>07.03.17</a:t>
            </a:fld>
            <a:endParaRPr lang="de-CH" dirty="0"/>
          </a:p>
        </p:txBody>
      </p:sp>
      <p:sp>
        <p:nvSpPr>
          <p:cNvPr id="5" name="Foliennummernplatzhalter 4"/>
          <p:cNvSpPr>
            <a:spLocks noGrp="1"/>
          </p:cNvSpPr>
          <p:nvPr>
            <p:ph type="sldNum" sz="quarter" idx="12"/>
            <p:custDataLst>
              <p:tags r:id="rId2"/>
            </p:custDataLst>
          </p:nvPr>
        </p:nvSpPr>
        <p:spPr/>
        <p:txBody>
          <a:bodyPr/>
          <a:lstStyle/>
          <a:p>
            <a:fld id="{FA032481-47EB-4636-94E1-F5CD93B34200}" type="slidenum">
              <a:rPr lang="de-CH" smtClean="0"/>
              <a:pPr/>
              <a:t>5</a:t>
            </a:fld>
            <a:endParaRPr lang="de-CH" dirty="0"/>
          </a:p>
        </p:txBody>
      </p:sp>
      <p:grpSp>
        <p:nvGrpSpPr>
          <p:cNvPr id="6" name="Group 5"/>
          <p:cNvGrpSpPr/>
          <p:nvPr/>
        </p:nvGrpSpPr>
        <p:grpSpPr>
          <a:xfrm>
            <a:off x="827584" y="836712"/>
            <a:ext cx="7498953" cy="4853093"/>
            <a:chOff x="206574" y="699351"/>
            <a:chExt cx="8867465" cy="5738752"/>
          </a:xfrm>
        </p:grpSpPr>
        <p:sp>
          <p:nvSpPr>
            <p:cNvPr id="7" name="Cloud 6"/>
            <p:cNvSpPr/>
            <p:nvPr/>
          </p:nvSpPr>
          <p:spPr>
            <a:xfrm>
              <a:off x="2661127" y="699351"/>
              <a:ext cx="3168352" cy="1773621"/>
            </a:xfrm>
            <a:prstGeom prst="cloud">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10" name="Picture 10" descr="\\base.dom\daten\Zuerich\Homes\TKSZM\Desktop\solutions_product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567" y="2100225"/>
              <a:ext cx="1764455" cy="1203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base.dom\daten\Zuerich\Homes\TKSZM\Desktop\acquir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2240" y="1916832"/>
              <a:ext cx="1616743" cy="13870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base.dom\daten\Zuerich\Homes\TKSZM\Desktop\cashi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0828" y="3180939"/>
              <a:ext cx="4824536" cy="2466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TEMP\SNAGHTML250ba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C:\TEMP\SNAGHTML25391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C:\TEMP\SNAGHTML256a6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C:\TEMP\SNAGHTML25a1e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descr="C:\TEMP\SNAGHTML25c40a.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descr="C:\TEMP\SNAGHTML25ecbf.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19971" y="2480280"/>
              <a:ext cx="914031" cy="327550"/>
            </a:xfrm>
            <a:prstGeom prst="rect">
              <a:avLst/>
            </a:prstGeom>
            <a:noFill/>
          </p:spPr>
          <p:txBody>
            <a:bodyPr wrap="none" rtlCol="0">
              <a:spAutoFit/>
            </a:bodyPr>
            <a:lstStyle/>
            <a:p>
              <a:r>
                <a:rPr lang="de-CH" sz="1200" b="1" dirty="0" err="1" smtClean="0">
                  <a:solidFill>
                    <a:schemeClr val="accent6">
                      <a:lumMod val="50000"/>
                    </a:schemeClr>
                  </a:solidFill>
                </a:rPr>
                <a:t>Scheme</a:t>
              </a:r>
              <a:endParaRPr lang="de-CH" sz="1200" b="1" dirty="0">
                <a:solidFill>
                  <a:schemeClr val="accent6">
                    <a:lumMod val="50000"/>
                  </a:schemeClr>
                </a:solidFill>
              </a:endParaRPr>
            </a:p>
          </p:txBody>
        </p:sp>
        <p:sp>
          <p:nvSpPr>
            <p:cNvPr id="20" name="TextBox 19"/>
            <p:cNvSpPr txBox="1"/>
            <p:nvPr/>
          </p:nvSpPr>
          <p:spPr>
            <a:xfrm>
              <a:off x="7102181" y="5733256"/>
              <a:ext cx="867545" cy="276999"/>
            </a:xfrm>
            <a:prstGeom prst="rect">
              <a:avLst/>
            </a:prstGeom>
            <a:noFill/>
          </p:spPr>
          <p:txBody>
            <a:bodyPr wrap="none" rtlCol="0">
              <a:spAutoFit/>
            </a:bodyPr>
            <a:lstStyle/>
            <a:p>
              <a:r>
                <a:rPr lang="de-CH" sz="1200" b="1" dirty="0" err="1" smtClean="0">
                  <a:solidFill>
                    <a:schemeClr val="accent6">
                      <a:lumMod val="50000"/>
                    </a:schemeClr>
                  </a:solidFill>
                </a:rPr>
                <a:t>Merchant</a:t>
              </a:r>
              <a:endParaRPr lang="de-CH" sz="1200" b="1" dirty="0">
                <a:solidFill>
                  <a:schemeClr val="accent6">
                    <a:lumMod val="50000"/>
                  </a:schemeClr>
                </a:solidFill>
              </a:endParaRPr>
            </a:p>
          </p:txBody>
        </p:sp>
        <p:sp>
          <p:nvSpPr>
            <p:cNvPr id="21" name="TextBox 20"/>
            <p:cNvSpPr txBox="1"/>
            <p:nvPr/>
          </p:nvSpPr>
          <p:spPr>
            <a:xfrm>
              <a:off x="412531" y="5733255"/>
              <a:ext cx="1310198" cy="545916"/>
            </a:xfrm>
            <a:prstGeom prst="rect">
              <a:avLst/>
            </a:prstGeom>
            <a:noFill/>
          </p:spPr>
          <p:txBody>
            <a:bodyPr wrap="none" rtlCol="0">
              <a:spAutoFit/>
            </a:bodyPr>
            <a:lstStyle/>
            <a:p>
              <a:pPr algn="ctr"/>
              <a:r>
                <a:rPr lang="de-CH" sz="1200" b="1" dirty="0" smtClean="0">
                  <a:solidFill>
                    <a:schemeClr val="accent6">
                      <a:lumMod val="50000"/>
                    </a:schemeClr>
                  </a:solidFill>
                </a:rPr>
                <a:t>Customer</a:t>
              </a:r>
            </a:p>
            <a:p>
              <a:pPr algn="ctr"/>
              <a:r>
                <a:rPr lang="de-CH" sz="1200" b="1" dirty="0" smtClean="0">
                  <a:solidFill>
                    <a:schemeClr val="accent6">
                      <a:lumMod val="50000"/>
                    </a:schemeClr>
                  </a:solidFill>
                </a:rPr>
                <a:t>(</a:t>
              </a:r>
              <a:r>
                <a:rPr lang="de-CH" sz="1200" b="1" dirty="0" err="1" smtClean="0">
                  <a:solidFill>
                    <a:schemeClr val="accent6">
                      <a:lumMod val="50000"/>
                    </a:schemeClr>
                  </a:solidFill>
                </a:rPr>
                <a:t>Cardholder</a:t>
              </a:r>
              <a:r>
                <a:rPr lang="de-CH" sz="1200" b="1" dirty="0" smtClean="0">
                  <a:solidFill>
                    <a:schemeClr val="accent6">
                      <a:lumMod val="50000"/>
                    </a:schemeClr>
                  </a:solidFill>
                </a:rPr>
                <a:t>)</a:t>
              </a:r>
              <a:endParaRPr lang="de-CH" sz="1200" b="1" dirty="0">
                <a:solidFill>
                  <a:schemeClr val="accent6">
                    <a:lumMod val="50000"/>
                  </a:schemeClr>
                </a:solidFill>
              </a:endParaRPr>
            </a:p>
          </p:txBody>
        </p:sp>
        <p:sp>
          <p:nvSpPr>
            <p:cNvPr id="22" name="Left Arrow 21"/>
            <p:cNvSpPr/>
            <p:nvPr/>
          </p:nvSpPr>
          <p:spPr>
            <a:xfrm rot="12353047">
              <a:off x="5902621" y="1649771"/>
              <a:ext cx="100733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3" name="Left Arrow 22"/>
            <p:cNvSpPr/>
            <p:nvPr/>
          </p:nvSpPr>
          <p:spPr>
            <a:xfrm rot="8730473">
              <a:off x="1428304" y="1738947"/>
              <a:ext cx="1115870" cy="375244"/>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4" name="Left Arrow 23"/>
            <p:cNvSpPr/>
            <p:nvPr/>
          </p:nvSpPr>
          <p:spPr>
            <a:xfrm rot="16200000">
              <a:off x="6916844" y="4071261"/>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5" name="Left Arrow 24"/>
            <p:cNvSpPr/>
            <p:nvPr/>
          </p:nvSpPr>
          <p:spPr>
            <a:xfrm rot="5400000">
              <a:off x="889355" y="4008703"/>
              <a:ext cx="1051136" cy="217798"/>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26" name="Picture 29" descr="C:\Users\tkszm\AppData\Local\Microsoft\Windows\Temporary Internet Files\Content.IE5\2VD8NCW5\saco[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03708" y="4869160"/>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0" descr="C:\Users\tkszm\AppData\Local\Microsoft\Windows\Temporary Internet Files\Content.IE5\HL9PF14C\report-cards-pic[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35027" y="4991127"/>
              <a:ext cx="434700" cy="5326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1" descr="C:\Users\tkszm\AppData\Local\Microsoft\Windows\Temporary Internet Files\Content.IE5\8868TRCN\chip-and-pin[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67719" y="4980013"/>
              <a:ext cx="248959" cy="401547"/>
            </a:xfrm>
            <a:prstGeom prst="rect">
              <a:avLst/>
            </a:prstGeom>
            <a:noFill/>
            <a:extLst>
              <a:ext uri="{909E8E84-426E-40DD-AFC4-6F175D3DCCD1}">
                <a14:hiddenFill xmlns:a14="http://schemas.microsoft.com/office/drawing/2010/main">
                  <a:solidFill>
                    <a:srgbClr val="FFFFFF"/>
                  </a:solidFill>
                </a14:hiddenFill>
              </a:ext>
            </a:extLst>
          </p:spPr>
        </p:pic>
        <p:sp>
          <p:nvSpPr>
            <p:cNvPr id="29" name="Left Arrow 28"/>
            <p:cNvSpPr/>
            <p:nvPr/>
          </p:nvSpPr>
          <p:spPr>
            <a:xfrm rot="16200000">
              <a:off x="8011294"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grpSp>
          <p:nvGrpSpPr>
            <p:cNvPr id="30" name="Group 29"/>
            <p:cNvGrpSpPr/>
            <p:nvPr/>
          </p:nvGrpSpPr>
          <p:grpSpPr>
            <a:xfrm>
              <a:off x="8351684" y="5381560"/>
              <a:ext cx="722355" cy="390526"/>
              <a:chOff x="2884714" y="908720"/>
              <a:chExt cx="2308327" cy="1247948"/>
            </a:xfrm>
          </p:grpSpPr>
          <p:pic>
            <p:nvPicPr>
              <p:cNvPr id="40" name="Picture 18" descr="C:\TEMP\SNAGHTML250ba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0" descr="C:\TEMP\SNAGHTML25391a.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C:\TEMP\SNAGHTML256a66.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C:\TEMP\SNAGHTML25a1ea.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6" descr="C:\TEMP\SNAGHTML25c40a.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8" descr="C:\TEMP\SNAGHTML25ecbf.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Left Arrow 30"/>
            <p:cNvSpPr/>
            <p:nvPr/>
          </p:nvSpPr>
          <p:spPr>
            <a:xfrm rot="16200000">
              <a:off x="-74133"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2" name="Picture 32" descr="C:\Users\tkszm\AppData\Local\Microsoft\Windows\Temporary Internet Files\Content.IE5\GDP2FMBT\creditcards[1].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06574" y="4869160"/>
              <a:ext cx="411915" cy="430926"/>
            </a:xfrm>
            <a:prstGeom prst="rect">
              <a:avLst/>
            </a:prstGeom>
            <a:noFill/>
            <a:extLst>
              <a:ext uri="{909E8E84-426E-40DD-AFC4-6F175D3DCCD1}">
                <a14:hiddenFill xmlns:a14="http://schemas.microsoft.com/office/drawing/2010/main">
                  <a:solidFill>
                    <a:srgbClr val="FFFFFF"/>
                  </a:solidFill>
                </a14:hiddenFill>
              </a:ext>
            </a:extLst>
          </p:spPr>
        </p:pic>
        <p:sp>
          <p:nvSpPr>
            <p:cNvPr id="33" name="Left Arrow 32"/>
            <p:cNvSpPr/>
            <p:nvPr/>
          </p:nvSpPr>
          <p:spPr>
            <a:xfrm rot="16200000">
              <a:off x="501061" y="4045217"/>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4" name="Picture 33" descr="C:\Users\tkszm\AppData\Local\Microsoft\Windows\Temporary Internet Files\Content.IE5\HL9PF14C\Symbol-Money.svg[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1244428" y="4643169"/>
              <a:ext cx="441453" cy="441453"/>
            </a:xfrm>
            <a:prstGeom prst="rect">
              <a:avLst/>
            </a:prstGeom>
            <a:noFill/>
            <a:extLst>
              <a:ext uri="{909E8E84-426E-40DD-AFC4-6F175D3DCCD1}">
                <a14:hiddenFill xmlns:a14="http://schemas.microsoft.com/office/drawing/2010/main">
                  <a:solidFill>
                    <a:srgbClr val="FFFFFF"/>
                  </a:solidFill>
                </a14:hiddenFill>
              </a:ext>
            </a:extLst>
          </p:spPr>
        </p:pic>
        <p:sp>
          <p:nvSpPr>
            <p:cNvPr id="35" name="Left Arrow 34"/>
            <p:cNvSpPr/>
            <p:nvPr/>
          </p:nvSpPr>
          <p:spPr>
            <a:xfrm>
              <a:off x="2567484" y="6006530"/>
              <a:ext cx="396967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6" name="Picture 34" descr="C:\Users\tkszm\AppData\Local\Microsoft\Windows\Temporary Internet Files\Content.IE5\GDP2FMBT\Monogram_Goods_OrangeBeachTote_lg[1].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837653" y="5723414"/>
              <a:ext cx="714689" cy="7146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tkszm\AppData\Local\Microsoft\Windows\Temporary Internet Files\Content.IE5\HL9PF14C\report-cards-pic[1].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69183" y="4768168"/>
              <a:ext cx="314895" cy="3858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9" descr="C:\Users\tkszm\AppData\Local\Microsoft\Windows\Temporary Internet Files\Content.IE5\2VD8NCW5\saco[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73789" y="1953371"/>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9" descr="C:\Users\tkszm\AppData\Local\Microsoft\Windows\Temporary Internet Files\Content.IE5\2VD8NCW5\saco[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06060" y="1176228"/>
              <a:ext cx="506143" cy="688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377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340768"/>
            <a:ext cx="7703641" cy="4120657"/>
          </a:xfrm>
        </p:spPr>
      </p:pic>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6</a:t>
            </a:fld>
            <a:endParaRPr lang="de-CH" dirty="0"/>
          </a:p>
        </p:txBody>
      </p:sp>
    </p:spTree>
    <p:extLst>
      <p:ext uri="{BB962C8B-B14F-4D97-AF65-F5344CB8AC3E}">
        <p14:creationId xmlns:p14="http://schemas.microsoft.com/office/powerpoint/2010/main" val="7939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Problemstellung / IST-Zustand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7</a:t>
            </a:fld>
            <a:endParaRPr lang="de-CH" dirty="0"/>
          </a:p>
        </p:txBody>
      </p:sp>
    </p:spTree>
    <p:extLst>
      <p:ext uri="{BB962C8B-B14F-4D97-AF65-F5344CB8AC3E}">
        <p14:creationId xmlns:p14="http://schemas.microsoft.com/office/powerpoint/2010/main" val="11765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dirty="0" smtClean="0"/>
              <a:t>Kunden / Stakeholder wünschen schnellere Aktualisierung der Dienste.</a:t>
            </a:r>
          </a:p>
          <a:p>
            <a:endParaRPr lang="de-DE" dirty="0" smtClean="0"/>
          </a:p>
          <a:p>
            <a:r>
              <a:rPr lang="de-DE" dirty="0" smtClean="0"/>
              <a:t>Manuelle </a:t>
            </a:r>
            <a:r>
              <a:rPr lang="de-DE" dirty="0" smtClean="0"/>
              <a:t>resp. halbautomatische Installationen nicht mehr </a:t>
            </a:r>
            <a:r>
              <a:rPr lang="de-DE" dirty="0" err="1" smtClean="0"/>
              <a:t>zeitgemäss</a:t>
            </a:r>
            <a:r>
              <a:rPr lang="de-DE" dirty="0" smtClean="0"/>
              <a:t>.</a:t>
            </a:r>
          </a:p>
          <a:p>
            <a:endParaRPr lang="de-DE" dirty="0" smtClean="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8</a:t>
            </a:fld>
            <a:endParaRPr lang="de-CH" dirty="0"/>
          </a:p>
        </p:txBody>
      </p:sp>
    </p:spTree>
    <p:extLst>
      <p:ext uri="{BB962C8B-B14F-4D97-AF65-F5344CB8AC3E}">
        <p14:creationId xmlns:p14="http://schemas.microsoft.com/office/powerpoint/2010/main" val="77978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9</a:t>
            </a:fld>
            <a:endParaRPr lang="de-CH" dirty="0"/>
          </a:p>
        </p:txBody>
      </p:sp>
      <p:sp>
        <p:nvSpPr>
          <p:cNvPr id="3" name="Content Placeholder 2"/>
          <p:cNvSpPr>
            <a:spLocks noGrp="1"/>
          </p:cNvSpPr>
          <p:nvPr>
            <p:ph idx="1"/>
          </p:nvPr>
        </p:nvSpPr>
        <p:spPr>
          <a:xfrm>
            <a:off x="971999" y="1484314"/>
            <a:ext cx="3816025" cy="4591084"/>
          </a:xfrm>
        </p:spPr>
        <p:txBody>
          <a:bodyPr/>
          <a:lstStyle/>
          <a:p>
            <a:endParaRPr lang="de-DE" dirty="0" smtClean="0"/>
          </a:p>
          <a:p>
            <a:endParaRPr lang="de-DE"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07747"/>
            <a:ext cx="3672408" cy="5767651"/>
          </a:xfrm>
          <a:prstGeom prst="rect">
            <a:avLst/>
          </a:prstGeom>
        </p:spPr>
      </p:pic>
    </p:spTree>
    <p:extLst>
      <p:ext uri="{BB962C8B-B14F-4D97-AF65-F5344CB8AC3E}">
        <p14:creationId xmlns:p14="http://schemas.microsoft.com/office/powerpoint/2010/main" val="6531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4_3.thmx&lt;/DefaultThemeDefinition&gt;&#10;    &lt;PresentationThemeDefinition&gt;%Themes%\SIX_4_3.thmx&lt;/PresentationThemeDefinition&gt;&#10;    &lt;SlideThemeDefinition&gt;%Themes%\SIX_4_3.thmx&lt;/SlideThemeDefinition&gt;&#10;    &lt;ObjectThemeDefinition&gt;%Themes%\SIX_4_3.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43"/>
  <p:tag name="OAWWIZARDSTEPS" val="0|1|4"/>
  <p:tag name="ZOAWLANGID" val="2055"/>
  <p:tag name="OAWDOCPROPSOURCE" val="&lt;DocProps&gt;&lt;DocProp UID=&quot;2002122011014149059130932&quot; EntryUID=&quot;2003121817293296325874&quot;&gt;&lt;Field Name=&quot;IDName&quot; Value=&quot;(Leer)&quot;/&gt;&lt;/DocProp&gt;&lt;DocProp UID=&quot;2006040509495284662868&quot; EntryUID=&quot;2003121817293296325874&quot;&gt;&lt;Field Name=&quot;IDName&quot; Value=&quot;(Leer)&quot;/&gt;&lt;/DocProp&gt;&lt;DocProp UID=&quot;200212191811121321310321301031x&quot; EntryUID=&quot;2003121817293296325874&quot;&gt;&lt;Field Name=&quot;IDName&quot; Value=&quot;(Leer)&quot;/&gt;&lt;/DocProp&gt;&lt;DocProp UID=&quot;2002122010583847234010578&quot; EntryUID=&quot;2003121817293296325874&quot;&gt;&lt;Field Name=&quot;IDName&quot; Value=&quot;(Leer)&quot;/&gt;&lt;/DocProp&gt;&lt;DocProp UID=&quot;2003061115381095709037&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0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0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0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0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8.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9.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1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1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1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14.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5.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6.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7.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2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2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2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3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3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14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4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5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5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5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72.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3.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4.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5.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6.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7.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78.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3"/>
</p:tagLst>
</file>

<file path=ppt/tags/tag179.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80.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2"/>
</p:tagLst>
</file>

<file path=ppt/tags/tag181.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Disclaimer"/>
</p:tagLst>
</file>

<file path=ppt/tags/tag182.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Translate(&quot;PP.Disclaimer1&quot;)]] [[Translate(&quot;PP.Disclaimer2&quot;)]] [[Translate(&quot;PP.Disclaimer3&quot;)]] [[Translate(&quot;PP.Disclaimer4&quot;)]]&#10;[[Translate(&quot;PP.Disclaimer5&quot;)]]"/>
</p:tagLst>
</file>

<file path=ppt/tags/tag183.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4.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6"/>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Click to add text&#10;Zweite Ebene&#10;Dritte Ebene&#10;Vierte Ebene&#10;Fünfte Ebene"/>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1.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32.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33.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35.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7.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38.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4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2.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3.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44.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45.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6.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8.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9.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3.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5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5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4.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7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8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8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8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9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9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9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9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9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9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heme/theme1.xml><?xml version="1.0" encoding="utf-8"?>
<a:theme xmlns:a="http://schemas.openxmlformats.org/drawingml/2006/main" name="SIX_4_3">
  <a:themeElements>
    <a:clrScheme name="Benutzerdefiniert 3">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Larissa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sz="1000"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esignTheme>SIX_4_3.thmx</DesignTheme>
</file>

<file path=customXml/itemProps1.xml><?xml version="1.0" encoding="utf-8"?>
<ds:datastoreItem xmlns:ds="http://schemas.openxmlformats.org/officeDocument/2006/customXml" ds:itemID="{1E848C01-F128-4754-A35E-C5CA0F476019}">
  <ds:schemaRefs/>
</ds:datastoreItem>
</file>

<file path=docProps/app.xml><?xml version="1.0" encoding="utf-8"?>
<Properties xmlns="http://schemas.openxmlformats.org/officeDocument/2006/extended-properties" xmlns:vt="http://schemas.openxmlformats.org/officeDocument/2006/docPropsVTypes">
  <Template>SIX_4_3</Template>
  <TotalTime>9199</TotalTime>
  <Words>649</Words>
  <Application>Microsoft Macintosh PowerPoint</Application>
  <PresentationFormat>On-screen Show (4:3)</PresentationFormat>
  <Paragraphs>174</Paragraphs>
  <Slides>25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Symbol</vt:lpstr>
      <vt:lpstr>Arial</vt:lpstr>
      <vt:lpstr>SIX_4_3</vt:lpstr>
      <vt:lpstr>Software Architektur für Continuous Deployment </vt:lpstr>
      <vt:lpstr>PowerPoint Presentation</vt:lpstr>
      <vt:lpstr>PowerPoint Presentation</vt:lpstr>
      <vt:lpstr>Ausgangslage / Umfeld</vt:lpstr>
      <vt:lpstr>PowerPoint Presentation</vt:lpstr>
      <vt:lpstr>PowerPoint Presentation</vt:lpstr>
      <vt:lpstr>Problemstellung / IST-Zustand</vt:lpstr>
      <vt:lpstr>PowerPoint Presentation</vt:lpstr>
      <vt:lpstr>PowerPoint Presentation</vt:lpstr>
      <vt:lpstr>Vorgehen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Erkenntnisse, Schlussfolgerung, Massnahmen</vt:lpstr>
      <vt:lpstr>PowerPoint Presentation</vt:lpstr>
      <vt:lpstr>Disclaimer</vt:lpstr>
    </vt:vector>
  </TitlesOfParts>
  <Company>officeatwork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Vorburger</dc:creator>
  <cp:lastModifiedBy>Andreas Heubeck</cp:lastModifiedBy>
  <cp:revision>236</cp:revision>
  <dcterms:created xsi:type="dcterms:W3CDTF">2012-04-05T23:58:32Z</dcterms:created>
  <dcterms:modified xsi:type="dcterms:W3CDTF">2017-03-11T12:17:07Z</dcterms:modified>
</cp:coreProperties>
</file>